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1866" y="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9768" y="0"/>
            <a:ext cx="1914144" cy="6858000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685800" y="0"/>
            <a:ext cx="1295400" cy="6858000"/>
          </a:xfrm>
          <a:custGeom>
            <a:avLst/>
            <a:gdLst/>
            <a:ahLst/>
            <a:cxnLst/>
            <a:rect l="l" t="t" r="r" b="b"/>
            <a:pathLst>
              <a:path w="1295400" h="6858000">
                <a:moveTo>
                  <a:pt x="1295400" y="0"/>
                </a:moveTo>
                <a:lnTo>
                  <a:pt x="0" y="0"/>
                </a:lnTo>
                <a:lnTo>
                  <a:pt x="0" y="6858000"/>
                </a:lnTo>
                <a:lnTo>
                  <a:pt x="1295400" y="6858000"/>
                </a:lnTo>
                <a:lnTo>
                  <a:pt x="1295400" y="0"/>
                </a:lnTo>
                <a:close/>
              </a:path>
            </a:pathLst>
          </a:custGeom>
          <a:solidFill>
            <a:srgbClr val="B8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685800" y="0"/>
            <a:ext cx="1295400" cy="6858000"/>
          </a:xfrm>
          <a:custGeom>
            <a:avLst/>
            <a:gdLst/>
            <a:ahLst/>
            <a:cxnLst/>
            <a:rect l="l" t="t" r="r" b="b"/>
            <a:pathLst>
              <a:path w="1295400" h="6858000">
                <a:moveTo>
                  <a:pt x="0" y="6858000"/>
                </a:moveTo>
                <a:lnTo>
                  <a:pt x="1295400" y="6858000"/>
                </a:lnTo>
                <a:lnTo>
                  <a:pt x="12954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44652" y="0"/>
            <a:ext cx="160807" cy="6858000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85800" y="0"/>
            <a:ext cx="80772" cy="6858000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859279" y="0"/>
            <a:ext cx="160807" cy="6858000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900428" y="0"/>
            <a:ext cx="80772" cy="6845807"/>
          </a:xfrm>
          <a:prstGeom prst="rect">
            <a:avLst/>
          </a:prstGeom>
        </p:spPr>
      </p:pic>
      <p:pic>
        <p:nvPicPr>
          <p:cNvPr id="23" name="bg object 2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94131" y="2080260"/>
            <a:ext cx="1988820" cy="1828800"/>
          </a:xfrm>
          <a:prstGeom prst="rect">
            <a:avLst/>
          </a:prstGeom>
        </p:spPr>
      </p:pic>
      <p:pic>
        <p:nvPicPr>
          <p:cNvPr id="24" name="bg object 24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021635" y="473764"/>
            <a:ext cx="3294510" cy="502577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840735" y="790955"/>
            <a:ext cx="1844802" cy="1119377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168139" y="790955"/>
            <a:ext cx="4299966" cy="1119377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143250" y="318008"/>
            <a:ext cx="4994909" cy="124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1" i="0">
                <a:solidFill>
                  <a:srgbClr val="00006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rgbClr val="00006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rgbClr val="000047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25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1" i="0">
                <a:solidFill>
                  <a:srgbClr val="00006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00006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rgbClr val="000047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25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1" i="0">
                <a:solidFill>
                  <a:srgbClr val="00006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4/8/2026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rgbClr val="000047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25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475487"/>
            <a:ext cx="9141714" cy="762762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457200"/>
            <a:ext cx="9144000" cy="762000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1197864"/>
            <a:ext cx="9143238" cy="163829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096" y="152400"/>
            <a:ext cx="993647" cy="914400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712720" y="126492"/>
            <a:ext cx="3768089" cy="1338833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1" i="0">
                <a:solidFill>
                  <a:srgbClr val="00006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4/8/2026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rgbClr val="000047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25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4/8/2026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rgbClr val="000047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25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475487"/>
            <a:ext cx="9141714" cy="762762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457200"/>
            <a:ext cx="9144000" cy="762000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0" y="1197864"/>
            <a:ext cx="9143238" cy="163829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6096" y="152400"/>
            <a:ext cx="993647" cy="9144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388491" y="213182"/>
            <a:ext cx="7244714" cy="8343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1" i="0">
                <a:solidFill>
                  <a:srgbClr val="00006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14604" y="2189480"/>
            <a:ext cx="7991475" cy="27698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rgbClr val="00006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04580" y="6502510"/>
            <a:ext cx="196215" cy="1962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1" i="0">
                <a:solidFill>
                  <a:srgbClr val="000047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25"/>
              </a:lnSpc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F5484C0-84F3-67EA-A07F-CBDBD7629F3C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3500" y="6642100"/>
            <a:ext cx="2116138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0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DISTRIBUTION: DoW COMMUNITY ONLY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38.png"/><Relationship Id="rId7" Type="http://schemas.openxmlformats.org/officeDocument/2006/relationships/image" Target="../media/image55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10" Type="http://schemas.openxmlformats.org/officeDocument/2006/relationships/image" Target="../media/image58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67.png"/><Relationship Id="rId7" Type="http://schemas.openxmlformats.org/officeDocument/2006/relationships/image" Target="../media/image71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11" Type="http://schemas.openxmlformats.org/officeDocument/2006/relationships/image" Target="../media/image75.png"/><Relationship Id="rId5" Type="http://schemas.openxmlformats.org/officeDocument/2006/relationships/image" Target="../media/image69.png"/><Relationship Id="rId10" Type="http://schemas.openxmlformats.org/officeDocument/2006/relationships/image" Target="../media/image74.png"/><Relationship Id="rId4" Type="http://schemas.openxmlformats.org/officeDocument/2006/relationships/image" Target="../media/image68.png"/><Relationship Id="rId9" Type="http://schemas.openxmlformats.org/officeDocument/2006/relationships/image" Target="../media/image7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g"/><Relationship Id="rId5" Type="http://schemas.openxmlformats.org/officeDocument/2006/relationships/image" Target="../media/image31.jpg"/><Relationship Id="rId4" Type="http://schemas.openxmlformats.org/officeDocument/2006/relationships/image" Target="../media/image3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8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5" Type="http://schemas.openxmlformats.org/officeDocument/2006/relationships/image" Target="../media/image40.png"/><Relationship Id="rId15" Type="http://schemas.openxmlformats.org/officeDocument/2006/relationships/image" Target="../media/image50.pn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Relationship Id="rId14" Type="http://schemas.openxmlformats.org/officeDocument/2006/relationships/image" Target="../media/image4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833119">
              <a:lnSpc>
                <a:spcPct val="100000"/>
              </a:lnSpc>
              <a:spcBef>
                <a:spcPts val="95"/>
              </a:spcBef>
            </a:pPr>
            <a:r>
              <a:rPr sz="4000" dirty="0"/>
              <a:t>Request</a:t>
            </a:r>
            <a:r>
              <a:rPr sz="4000" spc="-160" dirty="0"/>
              <a:t> </a:t>
            </a:r>
            <a:r>
              <a:rPr sz="4000" spc="-20" dirty="0"/>
              <a:t>Mast </a:t>
            </a:r>
            <a:r>
              <a:rPr sz="4000" dirty="0"/>
              <a:t>MCO</a:t>
            </a:r>
            <a:r>
              <a:rPr sz="4000" spc="-90" dirty="0"/>
              <a:t> </a:t>
            </a:r>
            <a:r>
              <a:rPr sz="4000" spc="-10" dirty="0"/>
              <a:t>1700.23G_2019</a:t>
            </a:r>
            <a:endParaRPr sz="40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67933" y="5307898"/>
            <a:ext cx="2252693" cy="41570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6749542" y="5187188"/>
            <a:ext cx="228219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solidFill>
                  <a:srgbClr val="000066"/>
                </a:solidFill>
                <a:latin typeface="Arial"/>
                <a:cs typeface="Arial"/>
              </a:rPr>
              <a:t>TBS</a:t>
            </a:r>
            <a:r>
              <a:rPr sz="3200" b="1" spc="-1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3200" b="1" spc="-10" dirty="0">
                <a:solidFill>
                  <a:srgbClr val="000066"/>
                </a:solidFill>
                <a:latin typeface="Arial"/>
                <a:cs typeface="Arial"/>
              </a:rPr>
              <a:t>SgtMaj</a:t>
            </a:r>
            <a:endParaRPr sz="320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7042140" y="6111240"/>
            <a:ext cx="2102485" cy="511809"/>
            <a:chOff x="7042140" y="6111240"/>
            <a:chExt cx="2102485" cy="511809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042140" y="6243627"/>
              <a:ext cx="150627" cy="18716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046975" y="6111240"/>
              <a:ext cx="2097024" cy="511289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7014718" y="6168644"/>
            <a:ext cx="20180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0066"/>
                </a:solidFill>
                <a:latin typeface="Arial"/>
                <a:cs typeface="Arial"/>
              </a:rPr>
              <a:t>Updated</a:t>
            </a:r>
            <a:r>
              <a:rPr sz="1800" b="1" spc="-3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0066"/>
                </a:solidFill>
                <a:latin typeface="Arial"/>
                <a:cs typeface="Arial"/>
              </a:rPr>
              <a:t>May</a:t>
            </a:r>
            <a:r>
              <a:rPr sz="1800" b="1" spc="-5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0066"/>
                </a:solidFill>
                <a:latin typeface="Arial"/>
                <a:cs typeface="Arial"/>
              </a:rPr>
              <a:t>2022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5049" y="1502424"/>
            <a:ext cx="7869001" cy="3090911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75944" y="97535"/>
            <a:ext cx="7942326" cy="1338833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1137" rIns="0" bIns="0" rtlCol="0">
            <a:spAutoFit/>
          </a:bodyPr>
          <a:lstStyle/>
          <a:p>
            <a:pPr marL="63500">
              <a:lnSpc>
                <a:spcPct val="100000"/>
              </a:lnSpc>
              <a:spcBef>
                <a:spcPts val="100"/>
              </a:spcBef>
            </a:pPr>
            <a:r>
              <a:rPr dirty="0"/>
              <a:t>Request</a:t>
            </a:r>
            <a:r>
              <a:rPr spc="-135" dirty="0"/>
              <a:t> </a:t>
            </a:r>
            <a:r>
              <a:rPr dirty="0"/>
              <a:t>Mast</a:t>
            </a:r>
            <a:r>
              <a:rPr spc="-150" dirty="0"/>
              <a:t> </a:t>
            </a:r>
            <a:r>
              <a:rPr spc="-10" dirty="0"/>
              <a:t>Procedure</a:t>
            </a:r>
          </a:p>
        </p:txBody>
      </p:sp>
      <p:grpSp>
        <p:nvGrpSpPr>
          <p:cNvPr id="5" name="object 5"/>
          <p:cNvGrpSpPr/>
          <p:nvPr/>
        </p:nvGrpSpPr>
        <p:grpSpPr>
          <a:xfrm>
            <a:off x="161544" y="1013460"/>
            <a:ext cx="8982710" cy="2895600"/>
            <a:chOff x="161544" y="1013460"/>
            <a:chExt cx="8982710" cy="2895600"/>
          </a:xfrm>
        </p:grpSpPr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1544" y="2653296"/>
              <a:ext cx="7757922" cy="342125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63068" y="2634996"/>
              <a:ext cx="7757159" cy="341630"/>
            </a:xfrm>
            <a:custGeom>
              <a:avLst/>
              <a:gdLst/>
              <a:ahLst/>
              <a:cxnLst/>
              <a:rect l="l" t="t" r="r" b="b"/>
              <a:pathLst>
                <a:path w="7757159" h="341630">
                  <a:moveTo>
                    <a:pt x="7757159" y="0"/>
                  </a:moveTo>
                  <a:lnTo>
                    <a:pt x="0" y="0"/>
                  </a:lnTo>
                  <a:lnTo>
                    <a:pt x="0" y="341375"/>
                  </a:lnTo>
                  <a:lnTo>
                    <a:pt x="7757159" y="341375"/>
                  </a:lnTo>
                  <a:lnTo>
                    <a:pt x="7757159" y="0"/>
                  </a:lnTo>
                  <a:close/>
                </a:path>
              </a:pathLst>
            </a:custGeom>
            <a:solidFill>
              <a:srgbClr val="FFFF00">
                <a:alpha val="250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856732" y="1013460"/>
              <a:ext cx="3287268" cy="2124456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6120129" y="1275842"/>
              <a:ext cx="2610485" cy="1325245"/>
            </a:xfrm>
            <a:custGeom>
              <a:avLst/>
              <a:gdLst/>
              <a:ahLst/>
              <a:cxnLst/>
              <a:rect l="l" t="t" r="r" b="b"/>
              <a:pathLst>
                <a:path w="2610484" h="1325245">
                  <a:moveTo>
                    <a:pt x="2434081" y="0"/>
                  </a:moveTo>
                  <a:lnTo>
                    <a:pt x="350266" y="558800"/>
                  </a:lnTo>
                  <a:lnTo>
                    <a:pt x="320802" y="448691"/>
                  </a:lnTo>
                  <a:lnTo>
                    <a:pt x="0" y="1004443"/>
                  </a:lnTo>
                  <a:lnTo>
                    <a:pt x="555751" y="1325118"/>
                  </a:lnTo>
                  <a:lnTo>
                    <a:pt x="526288" y="1215009"/>
                  </a:lnTo>
                  <a:lnTo>
                    <a:pt x="2609977" y="656209"/>
                  </a:lnTo>
                  <a:lnTo>
                    <a:pt x="2434081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120129" y="1275842"/>
              <a:ext cx="2610485" cy="1325245"/>
            </a:xfrm>
            <a:custGeom>
              <a:avLst/>
              <a:gdLst/>
              <a:ahLst/>
              <a:cxnLst/>
              <a:rect l="l" t="t" r="r" b="b"/>
              <a:pathLst>
                <a:path w="2610484" h="1325245">
                  <a:moveTo>
                    <a:pt x="0" y="1004443"/>
                  </a:moveTo>
                  <a:lnTo>
                    <a:pt x="320802" y="448691"/>
                  </a:lnTo>
                  <a:lnTo>
                    <a:pt x="350266" y="558800"/>
                  </a:lnTo>
                  <a:lnTo>
                    <a:pt x="2434081" y="0"/>
                  </a:lnTo>
                  <a:lnTo>
                    <a:pt x="2609977" y="656209"/>
                  </a:lnTo>
                  <a:lnTo>
                    <a:pt x="526288" y="1215009"/>
                  </a:lnTo>
                  <a:lnTo>
                    <a:pt x="555751" y="1325118"/>
                  </a:lnTo>
                  <a:lnTo>
                    <a:pt x="0" y="1004443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537071" y="1460881"/>
              <a:ext cx="1947672" cy="706977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170420" y="2235708"/>
              <a:ext cx="1973579" cy="1673352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7433817" y="2498344"/>
              <a:ext cx="1586230" cy="899794"/>
            </a:xfrm>
            <a:custGeom>
              <a:avLst/>
              <a:gdLst/>
              <a:ahLst/>
              <a:cxnLst/>
              <a:rect l="l" t="t" r="r" b="b"/>
              <a:pathLst>
                <a:path w="1586229" h="899795">
                  <a:moveTo>
                    <a:pt x="490727" y="0"/>
                  </a:moveTo>
                  <a:lnTo>
                    <a:pt x="0" y="385444"/>
                  </a:lnTo>
                  <a:lnTo>
                    <a:pt x="385572" y="876300"/>
                  </a:lnTo>
                  <a:lnTo>
                    <a:pt x="398779" y="766190"/>
                  </a:lnTo>
                  <a:lnTo>
                    <a:pt x="1507108" y="899286"/>
                  </a:lnTo>
                  <a:lnTo>
                    <a:pt x="1585849" y="243077"/>
                  </a:lnTo>
                  <a:lnTo>
                    <a:pt x="477520" y="109981"/>
                  </a:lnTo>
                  <a:lnTo>
                    <a:pt x="490727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433817" y="2498344"/>
              <a:ext cx="1586230" cy="899794"/>
            </a:xfrm>
            <a:custGeom>
              <a:avLst/>
              <a:gdLst/>
              <a:ahLst/>
              <a:cxnLst/>
              <a:rect l="l" t="t" r="r" b="b"/>
              <a:pathLst>
                <a:path w="1586229" h="899795">
                  <a:moveTo>
                    <a:pt x="0" y="385444"/>
                  </a:moveTo>
                  <a:lnTo>
                    <a:pt x="490727" y="0"/>
                  </a:lnTo>
                  <a:lnTo>
                    <a:pt x="477520" y="109981"/>
                  </a:lnTo>
                  <a:lnTo>
                    <a:pt x="1585849" y="243077"/>
                  </a:lnTo>
                  <a:lnTo>
                    <a:pt x="1507108" y="899286"/>
                  </a:lnTo>
                  <a:lnTo>
                    <a:pt x="398779" y="766190"/>
                  </a:lnTo>
                  <a:lnTo>
                    <a:pt x="385572" y="876300"/>
                  </a:lnTo>
                  <a:lnTo>
                    <a:pt x="0" y="385444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985125" y="2880995"/>
              <a:ext cx="767715" cy="240665"/>
            </a:xfrm>
            <a:custGeom>
              <a:avLst/>
              <a:gdLst/>
              <a:ahLst/>
              <a:cxnLst/>
              <a:rect l="l" t="t" r="r" b="b"/>
              <a:pathLst>
                <a:path w="767715" h="240664">
                  <a:moveTo>
                    <a:pt x="134791" y="110743"/>
                  </a:moveTo>
                  <a:lnTo>
                    <a:pt x="46481" y="110743"/>
                  </a:lnTo>
                  <a:lnTo>
                    <a:pt x="114426" y="118871"/>
                  </a:lnTo>
                  <a:lnTo>
                    <a:pt x="127507" y="170306"/>
                  </a:lnTo>
                  <a:lnTo>
                    <a:pt x="152019" y="173227"/>
                  </a:lnTo>
                  <a:lnTo>
                    <a:pt x="134791" y="110743"/>
                  </a:lnTo>
                  <a:close/>
                </a:path>
                <a:path w="767715" h="240664">
                  <a:moveTo>
                    <a:pt x="81915" y="0"/>
                  </a:moveTo>
                  <a:lnTo>
                    <a:pt x="0" y="155066"/>
                  </a:lnTo>
                  <a:lnTo>
                    <a:pt x="22732" y="157733"/>
                  </a:lnTo>
                  <a:lnTo>
                    <a:pt x="46481" y="110743"/>
                  </a:lnTo>
                  <a:lnTo>
                    <a:pt x="134791" y="110743"/>
                  </a:lnTo>
                  <a:lnTo>
                    <a:pt x="131990" y="100583"/>
                  </a:lnTo>
                  <a:lnTo>
                    <a:pt x="109981" y="100583"/>
                  </a:lnTo>
                  <a:lnTo>
                    <a:pt x="54864" y="93979"/>
                  </a:lnTo>
                  <a:lnTo>
                    <a:pt x="78358" y="48387"/>
                  </a:lnTo>
                  <a:lnTo>
                    <a:pt x="90931" y="18414"/>
                  </a:lnTo>
                  <a:lnTo>
                    <a:pt x="109335" y="18414"/>
                  </a:lnTo>
                  <a:lnTo>
                    <a:pt x="105028" y="2793"/>
                  </a:lnTo>
                  <a:lnTo>
                    <a:pt x="81915" y="0"/>
                  </a:lnTo>
                  <a:close/>
                </a:path>
                <a:path w="767715" h="240664">
                  <a:moveTo>
                    <a:pt x="109335" y="18414"/>
                  </a:moveTo>
                  <a:lnTo>
                    <a:pt x="90931" y="18414"/>
                  </a:lnTo>
                  <a:lnTo>
                    <a:pt x="92192" y="25749"/>
                  </a:lnTo>
                  <a:lnTo>
                    <a:pt x="93769" y="33543"/>
                  </a:lnTo>
                  <a:lnTo>
                    <a:pt x="95950" y="43275"/>
                  </a:lnTo>
                  <a:lnTo>
                    <a:pt x="98425" y="53466"/>
                  </a:lnTo>
                  <a:lnTo>
                    <a:pt x="109981" y="100583"/>
                  </a:lnTo>
                  <a:lnTo>
                    <a:pt x="131990" y="100583"/>
                  </a:lnTo>
                  <a:lnTo>
                    <a:pt x="109335" y="18414"/>
                  </a:lnTo>
                  <a:close/>
                </a:path>
                <a:path w="767715" h="240664">
                  <a:moveTo>
                    <a:pt x="266554" y="77088"/>
                  </a:moveTo>
                  <a:lnTo>
                    <a:pt x="221615" y="77088"/>
                  </a:lnTo>
                  <a:lnTo>
                    <a:pt x="236522" y="78866"/>
                  </a:lnTo>
                  <a:lnTo>
                    <a:pt x="235775" y="78866"/>
                  </a:lnTo>
                  <a:lnTo>
                    <a:pt x="239902" y="80517"/>
                  </a:lnTo>
                  <a:lnTo>
                    <a:pt x="243753" y="83565"/>
                  </a:lnTo>
                  <a:lnTo>
                    <a:pt x="247269" y="86232"/>
                  </a:lnTo>
                  <a:lnTo>
                    <a:pt x="249681" y="89788"/>
                  </a:lnTo>
                  <a:lnTo>
                    <a:pt x="250827" y="94456"/>
                  </a:lnTo>
                  <a:lnTo>
                    <a:pt x="251841" y="98170"/>
                  </a:lnTo>
                  <a:lnTo>
                    <a:pt x="251777" y="104901"/>
                  </a:lnTo>
                  <a:lnTo>
                    <a:pt x="250825" y="112521"/>
                  </a:lnTo>
                  <a:lnTo>
                    <a:pt x="242189" y="184150"/>
                  </a:lnTo>
                  <a:lnTo>
                    <a:pt x="262254" y="186562"/>
                  </a:lnTo>
                  <a:lnTo>
                    <a:pt x="270891" y="114172"/>
                  </a:lnTo>
                  <a:lnTo>
                    <a:pt x="272033" y="104901"/>
                  </a:lnTo>
                  <a:lnTo>
                    <a:pt x="272415" y="98425"/>
                  </a:lnTo>
                  <a:lnTo>
                    <a:pt x="272160" y="94614"/>
                  </a:lnTo>
                  <a:lnTo>
                    <a:pt x="271741" y="89788"/>
                  </a:lnTo>
                  <a:lnTo>
                    <a:pt x="271652" y="88772"/>
                  </a:lnTo>
                  <a:lnTo>
                    <a:pt x="270128" y="83565"/>
                  </a:lnTo>
                  <a:lnTo>
                    <a:pt x="267716" y="79120"/>
                  </a:lnTo>
                  <a:lnTo>
                    <a:pt x="266554" y="77088"/>
                  </a:lnTo>
                  <a:close/>
                </a:path>
                <a:path w="767715" h="240664">
                  <a:moveTo>
                    <a:pt x="180721" y="57276"/>
                  </a:moveTo>
                  <a:lnTo>
                    <a:pt x="166497" y="175005"/>
                  </a:lnTo>
                  <a:lnTo>
                    <a:pt x="186563" y="177418"/>
                  </a:lnTo>
                  <a:lnTo>
                    <a:pt x="194062" y="114172"/>
                  </a:lnTo>
                  <a:lnTo>
                    <a:pt x="194182" y="113156"/>
                  </a:lnTo>
                  <a:lnTo>
                    <a:pt x="213995" y="78866"/>
                  </a:lnTo>
                  <a:lnTo>
                    <a:pt x="221615" y="77088"/>
                  </a:lnTo>
                  <a:lnTo>
                    <a:pt x="266554" y="77088"/>
                  </a:lnTo>
                  <a:lnTo>
                    <a:pt x="266046" y="76200"/>
                  </a:lnTo>
                  <a:lnTo>
                    <a:pt x="196596" y="76200"/>
                  </a:lnTo>
                  <a:lnTo>
                    <a:pt x="198627" y="59435"/>
                  </a:lnTo>
                  <a:lnTo>
                    <a:pt x="180721" y="57276"/>
                  </a:lnTo>
                  <a:close/>
                </a:path>
                <a:path w="767715" h="240664">
                  <a:moveTo>
                    <a:pt x="224778" y="61144"/>
                  </a:moveTo>
                  <a:lnTo>
                    <a:pt x="214249" y="63579"/>
                  </a:lnTo>
                  <a:lnTo>
                    <a:pt x="204862" y="68609"/>
                  </a:lnTo>
                  <a:lnTo>
                    <a:pt x="196596" y="76200"/>
                  </a:lnTo>
                  <a:lnTo>
                    <a:pt x="266046" y="76200"/>
                  </a:lnTo>
                  <a:lnTo>
                    <a:pt x="265175" y="74675"/>
                  </a:lnTo>
                  <a:lnTo>
                    <a:pt x="261111" y="70738"/>
                  </a:lnTo>
                  <a:lnTo>
                    <a:pt x="255524" y="67563"/>
                  </a:lnTo>
                  <a:lnTo>
                    <a:pt x="249935" y="64262"/>
                  </a:lnTo>
                  <a:lnTo>
                    <a:pt x="243458" y="62229"/>
                  </a:lnTo>
                  <a:lnTo>
                    <a:pt x="236474" y="61340"/>
                  </a:lnTo>
                  <a:lnTo>
                    <a:pt x="224778" y="61144"/>
                  </a:lnTo>
                  <a:close/>
                </a:path>
                <a:path w="767715" h="240664">
                  <a:moveTo>
                    <a:pt x="308482" y="153288"/>
                  </a:moveTo>
                  <a:lnTo>
                    <a:pt x="288417" y="154050"/>
                  </a:lnTo>
                  <a:lnTo>
                    <a:pt x="289532" y="163075"/>
                  </a:lnTo>
                  <a:lnTo>
                    <a:pt x="291862" y="170941"/>
                  </a:lnTo>
                  <a:lnTo>
                    <a:pt x="323579" y="195960"/>
                  </a:lnTo>
                  <a:lnTo>
                    <a:pt x="340945" y="198389"/>
                  </a:lnTo>
                  <a:lnTo>
                    <a:pt x="347456" y="198247"/>
                  </a:lnTo>
                  <a:lnTo>
                    <a:pt x="379546" y="182499"/>
                  </a:lnTo>
                  <a:lnTo>
                    <a:pt x="345185" y="182499"/>
                  </a:lnTo>
                  <a:lnTo>
                    <a:pt x="336042" y="181482"/>
                  </a:lnTo>
                  <a:lnTo>
                    <a:pt x="308553" y="157733"/>
                  </a:lnTo>
                  <a:lnTo>
                    <a:pt x="308482" y="153288"/>
                  </a:lnTo>
                  <a:close/>
                </a:path>
                <a:path w="767715" h="240664">
                  <a:moveTo>
                    <a:pt x="339090" y="73659"/>
                  </a:moveTo>
                  <a:lnTo>
                    <a:pt x="314325" y="78993"/>
                  </a:lnTo>
                  <a:lnTo>
                    <a:pt x="309879" y="81406"/>
                  </a:lnTo>
                  <a:lnTo>
                    <a:pt x="306197" y="84835"/>
                  </a:lnTo>
                  <a:lnTo>
                    <a:pt x="303275" y="89026"/>
                  </a:lnTo>
                  <a:lnTo>
                    <a:pt x="301085" y="91947"/>
                  </a:lnTo>
                  <a:lnTo>
                    <a:pt x="297179" y="108838"/>
                  </a:lnTo>
                  <a:lnTo>
                    <a:pt x="298069" y="114300"/>
                  </a:lnTo>
                  <a:lnTo>
                    <a:pt x="300354" y="119379"/>
                  </a:lnTo>
                  <a:lnTo>
                    <a:pt x="302641" y="124587"/>
                  </a:lnTo>
                  <a:lnTo>
                    <a:pt x="341122" y="145414"/>
                  </a:lnTo>
                  <a:lnTo>
                    <a:pt x="351663" y="149478"/>
                  </a:lnTo>
                  <a:lnTo>
                    <a:pt x="358140" y="152526"/>
                  </a:lnTo>
                  <a:lnTo>
                    <a:pt x="360679" y="154558"/>
                  </a:lnTo>
                  <a:lnTo>
                    <a:pt x="364363" y="157733"/>
                  </a:lnTo>
                  <a:lnTo>
                    <a:pt x="365886" y="161416"/>
                  </a:lnTo>
                  <a:lnTo>
                    <a:pt x="365251" y="165988"/>
                  </a:lnTo>
                  <a:lnTo>
                    <a:pt x="364744" y="170941"/>
                  </a:lnTo>
                  <a:lnTo>
                    <a:pt x="361950" y="175132"/>
                  </a:lnTo>
                  <a:lnTo>
                    <a:pt x="357124" y="178307"/>
                  </a:lnTo>
                  <a:lnTo>
                    <a:pt x="352171" y="181482"/>
                  </a:lnTo>
                  <a:lnTo>
                    <a:pt x="345185" y="182499"/>
                  </a:lnTo>
                  <a:lnTo>
                    <a:pt x="379546" y="182499"/>
                  </a:lnTo>
                  <a:lnTo>
                    <a:pt x="382524" y="178942"/>
                  </a:lnTo>
                  <a:lnTo>
                    <a:pt x="385318" y="172974"/>
                  </a:lnTo>
                  <a:lnTo>
                    <a:pt x="386079" y="166369"/>
                  </a:lnTo>
                  <a:lnTo>
                    <a:pt x="386842" y="159512"/>
                  </a:lnTo>
                  <a:lnTo>
                    <a:pt x="386088" y="154558"/>
                  </a:lnTo>
                  <a:lnTo>
                    <a:pt x="386010" y="154050"/>
                  </a:lnTo>
                  <a:lnTo>
                    <a:pt x="352508" y="127704"/>
                  </a:lnTo>
                  <a:lnTo>
                    <a:pt x="333628" y="120014"/>
                  </a:lnTo>
                  <a:lnTo>
                    <a:pt x="327914" y="117601"/>
                  </a:lnTo>
                  <a:lnTo>
                    <a:pt x="322706" y="114807"/>
                  </a:lnTo>
                  <a:lnTo>
                    <a:pt x="320421" y="112649"/>
                  </a:lnTo>
                  <a:lnTo>
                    <a:pt x="317626" y="108076"/>
                  </a:lnTo>
                  <a:lnTo>
                    <a:pt x="317119" y="105663"/>
                  </a:lnTo>
                  <a:lnTo>
                    <a:pt x="317373" y="103124"/>
                  </a:lnTo>
                  <a:lnTo>
                    <a:pt x="317880" y="99059"/>
                  </a:lnTo>
                  <a:lnTo>
                    <a:pt x="320294" y="95757"/>
                  </a:lnTo>
                  <a:lnTo>
                    <a:pt x="324611" y="93217"/>
                  </a:lnTo>
                  <a:lnTo>
                    <a:pt x="328929" y="90550"/>
                  </a:lnTo>
                  <a:lnTo>
                    <a:pt x="335533" y="89915"/>
                  </a:lnTo>
                  <a:lnTo>
                    <a:pt x="380993" y="89915"/>
                  </a:lnTo>
                  <a:lnTo>
                    <a:pt x="380492" y="89026"/>
                  </a:lnTo>
                  <a:lnTo>
                    <a:pt x="375793" y="84835"/>
                  </a:lnTo>
                  <a:lnTo>
                    <a:pt x="369424" y="81406"/>
                  </a:lnTo>
                  <a:lnTo>
                    <a:pt x="362457" y="77850"/>
                  </a:lnTo>
                  <a:lnTo>
                    <a:pt x="354901" y="75691"/>
                  </a:lnTo>
                  <a:lnTo>
                    <a:pt x="355481" y="75691"/>
                  </a:lnTo>
                  <a:lnTo>
                    <a:pt x="339090" y="73659"/>
                  </a:lnTo>
                  <a:close/>
                </a:path>
                <a:path w="767715" h="240664">
                  <a:moveTo>
                    <a:pt x="380993" y="89915"/>
                  </a:moveTo>
                  <a:lnTo>
                    <a:pt x="335533" y="89915"/>
                  </a:lnTo>
                  <a:lnTo>
                    <a:pt x="344804" y="90931"/>
                  </a:lnTo>
                  <a:lnTo>
                    <a:pt x="352551" y="91947"/>
                  </a:lnTo>
                  <a:lnTo>
                    <a:pt x="358267" y="94360"/>
                  </a:lnTo>
                  <a:lnTo>
                    <a:pt x="366014" y="102107"/>
                  </a:lnTo>
                  <a:lnTo>
                    <a:pt x="368046" y="107187"/>
                  </a:lnTo>
                  <a:lnTo>
                    <a:pt x="368173" y="113410"/>
                  </a:lnTo>
                  <a:lnTo>
                    <a:pt x="387984" y="113029"/>
                  </a:lnTo>
                  <a:lnTo>
                    <a:pt x="387778" y="108838"/>
                  </a:lnTo>
                  <a:lnTo>
                    <a:pt x="387697" y="107187"/>
                  </a:lnTo>
                  <a:lnTo>
                    <a:pt x="387603" y="105282"/>
                  </a:lnTo>
                  <a:lnTo>
                    <a:pt x="386110" y="99059"/>
                  </a:lnTo>
                  <a:lnTo>
                    <a:pt x="385506" y="97916"/>
                  </a:lnTo>
                  <a:lnTo>
                    <a:pt x="380993" y="89915"/>
                  </a:lnTo>
                  <a:close/>
                </a:path>
                <a:path w="767715" h="240664">
                  <a:moveTo>
                    <a:pt x="615511" y="107922"/>
                  </a:moveTo>
                  <a:lnTo>
                    <a:pt x="577859" y="128152"/>
                  </a:lnTo>
                  <a:lnTo>
                    <a:pt x="564769" y="164210"/>
                  </a:lnTo>
                  <a:lnTo>
                    <a:pt x="564288" y="173989"/>
                  </a:lnTo>
                  <a:lnTo>
                    <a:pt x="564189" y="176021"/>
                  </a:lnTo>
                  <a:lnTo>
                    <a:pt x="581981" y="218517"/>
                  </a:lnTo>
                  <a:lnTo>
                    <a:pt x="601788" y="229054"/>
                  </a:lnTo>
                  <a:lnTo>
                    <a:pt x="602066" y="229054"/>
                  </a:lnTo>
                  <a:lnTo>
                    <a:pt x="613664" y="231393"/>
                  </a:lnTo>
                  <a:lnTo>
                    <a:pt x="655226" y="220735"/>
                  </a:lnTo>
                  <a:lnTo>
                    <a:pt x="660000" y="215900"/>
                  </a:lnTo>
                  <a:lnTo>
                    <a:pt x="623061" y="215900"/>
                  </a:lnTo>
                  <a:lnTo>
                    <a:pt x="615696" y="215010"/>
                  </a:lnTo>
                  <a:lnTo>
                    <a:pt x="586168" y="188245"/>
                  </a:lnTo>
                  <a:lnTo>
                    <a:pt x="584934" y="179978"/>
                  </a:lnTo>
                  <a:lnTo>
                    <a:pt x="584961" y="170687"/>
                  </a:lnTo>
                  <a:lnTo>
                    <a:pt x="673746" y="170687"/>
                  </a:lnTo>
                  <a:lnTo>
                    <a:pt x="673929" y="167004"/>
                  </a:lnTo>
                  <a:lnTo>
                    <a:pt x="673992" y="165734"/>
                  </a:lnTo>
                  <a:lnTo>
                    <a:pt x="674068" y="164210"/>
                  </a:lnTo>
                  <a:lnTo>
                    <a:pt x="674157" y="162432"/>
                  </a:lnTo>
                  <a:lnTo>
                    <a:pt x="653669" y="162432"/>
                  </a:lnTo>
                  <a:lnTo>
                    <a:pt x="588009" y="154431"/>
                  </a:lnTo>
                  <a:lnTo>
                    <a:pt x="589915" y="147262"/>
                  </a:lnTo>
                  <a:lnTo>
                    <a:pt x="592772" y="140985"/>
                  </a:lnTo>
                  <a:lnTo>
                    <a:pt x="618829" y="124473"/>
                  </a:lnTo>
                  <a:lnTo>
                    <a:pt x="659854" y="124473"/>
                  </a:lnTo>
                  <a:lnTo>
                    <a:pt x="656738" y="121011"/>
                  </a:lnTo>
                  <a:lnTo>
                    <a:pt x="648223" y="114871"/>
                  </a:lnTo>
                  <a:lnTo>
                    <a:pt x="638399" y="110636"/>
                  </a:lnTo>
                  <a:lnTo>
                    <a:pt x="627252" y="108330"/>
                  </a:lnTo>
                  <a:lnTo>
                    <a:pt x="615511" y="107922"/>
                  </a:lnTo>
                  <a:close/>
                </a:path>
                <a:path w="767715" h="240664">
                  <a:moveTo>
                    <a:pt x="500568" y="121157"/>
                  </a:moveTo>
                  <a:lnTo>
                    <a:pt x="482853" y="121157"/>
                  </a:lnTo>
                  <a:lnTo>
                    <a:pt x="484934" y="140985"/>
                  </a:lnTo>
                  <a:lnTo>
                    <a:pt x="485013" y="141731"/>
                  </a:lnTo>
                  <a:lnTo>
                    <a:pt x="495300" y="214502"/>
                  </a:lnTo>
                  <a:lnTo>
                    <a:pt x="516000" y="217042"/>
                  </a:lnTo>
                  <a:lnTo>
                    <a:pt x="528618" y="188975"/>
                  </a:lnTo>
                  <a:lnTo>
                    <a:pt x="509777" y="188975"/>
                  </a:lnTo>
                  <a:lnTo>
                    <a:pt x="500568" y="121157"/>
                  </a:lnTo>
                  <a:close/>
                </a:path>
                <a:path w="767715" h="240664">
                  <a:moveTo>
                    <a:pt x="649604" y="194563"/>
                  </a:moveTo>
                  <a:lnTo>
                    <a:pt x="645541" y="202691"/>
                  </a:lnTo>
                  <a:lnTo>
                    <a:pt x="640715" y="208279"/>
                  </a:lnTo>
                  <a:lnTo>
                    <a:pt x="635126" y="211454"/>
                  </a:lnTo>
                  <a:lnTo>
                    <a:pt x="629404" y="214836"/>
                  </a:lnTo>
                  <a:lnTo>
                    <a:pt x="629089" y="214836"/>
                  </a:lnTo>
                  <a:lnTo>
                    <a:pt x="623061" y="215900"/>
                  </a:lnTo>
                  <a:lnTo>
                    <a:pt x="660000" y="215900"/>
                  </a:lnTo>
                  <a:lnTo>
                    <a:pt x="661050" y="214836"/>
                  </a:lnTo>
                  <a:lnTo>
                    <a:pt x="665946" y="207817"/>
                  </a:lnTo>
                  <a:lnTo>
                    <a:pt x="669925" y="199643"/>
                  </a:lnTo>
                  <a:lnTo>
                    <a:pt x="649604" y="194563"/>
                  </a:lnTo>
                  <a:close/>
                </a:path>
                <a:path w="767715" h="240664">
                  <a:moveTo>
                    <a:pt x="405510" y="84327"/>
                  </a:moveTo>
                  <a:lnTo>
                    <a:pt x="427354" y="206375"/>
                  </a:lnTo>
                  <a:lnTo>
                    <a:pt x="448182" y="208914"/>
                  </a:lnTo>
                  <a:lnTo>
                    <a:pt x="458368" y="183133"/>
                  </a:lnTo>
                  <a:lnTo>
                    <a:pt x="440563" y="183133"/>
                  </a:lnTo>
                  <a:lnTo>
                    <a:pt x="426084" y="86867"/>
                  </a:lnTo>
                  <a:lnTo>
                    <a:pt x="405510" y="84327"/>
                  </a:lnTo>
                  <a:close/>
                </a:path>
                <a:path w="767715" h="240664">
                  <a:moveTo>
                    <a:pt x="547497" y="101345"/>
                  </a:moveTo>
                  <a:lnTo>
                    <a:pt x="519175" y="167004"/>
                  </a:lnTo>
                  <a:lnTo>
                    <a:pt x="509777" y="188975"/>
                  </a:lnTo>
                  <a:lnTo>
                    <a:pt x="528618" y="188975"/>
                  </a:lnTo>
                  <a:lnTo>
                    <a:pt x="566927" y="103758"/>
                  </a:lnTo>
                  <a:lnTo>
                    <a:pt x="547497" y="101345"/>
                  </a:lnTo>
                  <a:close/>
                </a:path>
                <a:path w="767715" h="240664">
                  <a:moveTo>
                    <a:pt x="476630" y="92837"/>
                  </a:moveTo>
                  <a:lnTo>
                    <a:pt x="449579" y="159512"/>
                  </a:lnTo>
                  <a:lnTo>
                    <a:pt x="443992" y="173989"/>
                  </a:lnTo>
                  <a:lnTo>
                    <a:pt x="441071" y="181863"/>
                  </a:lnTo>
                  <a:lnTo>
                    <a:pt x="440563" y="183133"/>
                  </a:lnTo>
                  <a:lnTo>
                    <a:pt x="458368" y="183133"/>
                  </a:lnTo>
                  <a:lnTo>
                    <a:pt x="482853" y="121157"/>
                  </a:lnTo>
                  <a:lnTo>
                    <a:pt x="500568" y="121157"/>
                  </a:lnTo>
                  <a:lnTo>
                    <a:pt x="497077" y="95376"/>
                  </a:lnTo>
                  <a:lnTo>
                    <a:pt x="476630" y="92837"/>
                  </a:lnTo>
                  <a:close/>
                </a:path>
                <a:path w="767715" h="240664">
                  <a:moveTo>
                    <a:pt x="673746" y="170687"/>
                  </a:moveTo>
                  <a:lnTo>
                    <a:pt x="584961" y="170687"/>
                  </a:lnTo>
                  <a:lnTo>
                    <a:pt x="672719" y="181355"/>
                  </a:lnTo>
                  <a:lnTo>
                    <a:pt x="673259" y="177829"/>
                  </a:lnTo>
                  <a:lnTo>
                    <a:pt x="673353" y="177164"/>
                  </a:lnTo>
                  <a:lnTo>
                    <a:pt x="673480" y="176021"/>
                  </a:lnTo>
                  <a:lnTo>
                    <a:pt x="673746" y="170687"/>
                  </a:lnTo>
                  <a:close/>
                </a:path>
                <a:path w="767715" h="240664">
                  <a:moveTo>
                    <a:pt x="659854" y="124473"/>
                  </a:moveTo>
                  <a:lnTo>
                    <a:pt x="618829" y="124473"/>
                  </a:lnTo>
                  <a:lnTo>
                    <a:pt x="625475" y="124713"/>
                  </a:lnTo>
                  <a:lnTo>
                    <a:pt x="632644" y="126279"/>
                  </a:lnTo>
                  <a:lnTo>
                    <a:pt x="654050" y="152400"/>
                  </a:lnTo>
                  <a:lnTo>
                    <a:pt x="653779" y="159512"/>
                  </a:lnTo>
                  <a:lnTo>
                    <a:pt x="653669" y="162432"/>
                  </a:lnTo>
                  <a:lnTo>
                    <a:pt x="674157" y="162432"/>
                  </a:lnTo>
                  <a:lnTo>
                    <a:pt x="674171" y="162143"/>
                  </a:lnTo>
                  <a:lnTo>
                    <a:pt x="672883" y="150302"/>
                  </a:lnTo>
                  <a:lnTo>
                    <a:pt x="672814" y="149669"/>
                  </a:lnTo>
                  <a:lnTo>
                    <a:pt x="669409" y="138624"/>
                  </a:lnTo>
                  <a:lnTo>
                    <a:pt x="664073" y="129238"/>
                  </a:lnTo>
                  <a:lnTo>
                    <a:pt x="663955" y="129031"/>
                  </a:lnTo>
                  <a:lnTo>
                    <a:pt x="659854" y="124473"/>
                  </a:lnTo>
                  <a:close/>
                </a:path>
                <a:path w="767715" h="240664">
                  <a:moveTo>
                    <a:pt x="703960" y="120141"/>
                  </a:moveTo>
                  <a:lnTo>
                    <a:pt x="689864" y="237870"/>
                  </a:lnTo>
                  <a:lnTo>
                    <a:pt x="709802" y="240283"/>
                  </a:lnTo>
                  <a:lnTo>
                    <a:pt x="718184" y="170179"/>
                  </a:lnTo>
                  <a:lnTo>
                    <a:pt x="720217" y="162559"/>
                  </a:lnTo>
                  <a:lnTo>
                    <a:pt x="723392" y="155828"/>
                  </a:lnTo>
                  <a:lnTo>
                    <a:pt x="725424" y="151256"/>
                  </a:lnTo>
                  <a:lnTo>
                    <a:pt x="728345" y="147954"/>
                  </a:lnTo>
                  <a:lnTo>
                    <a:pt x="732027" y="145795"/>
                  </a:lnTo>
                  <a:lnTo>
                    <a:pt x="735838" y="143509"/>
                  </a:lnTo>
                  <a:lnTo>
                    <a:pt x="739901" y="142747"/>
                  </a:lnTo>
                  <a:lnTo>
                    <a:pt x="761793" y="142747"/>
                  </a:lnTo>
                  <a:lnTo>
                    <a:pt x="763081" y="140207"/>
                  </a:lnTo>
                  <a:lnTo>
                    <a:pt x="719835" y="140207"/>
                  </a:lnTo>
                  <a:lnTo>
                    <a:pt x="721841" y="123570"/>
                  </a:lnTo>
                  <a:lnTo>
                    <a:pt x="721949" y="122681"/>
                  </a:lnTo>
                  <a:lnTo>
                    <a:pt x="721995" y="122300"/>
                  </a:lnTo>
                  <a:lnTo>
                    <a:pt x="703960" y="120141"/>
                  </a:lnTo>
                  <a:close/>
                </a:path>
                <a:path w="767715" h="240664">
                  <a:moveTo>
                    <a:pt x="761793" y="142747"/>
                  </a:moveTo>
                  <a:lnTo>
                    <a:pt x="739901" y="142747"/>
                  </a:lnTo>
                  <a:lnTo>
                    <a:pt x="749173" y="143763"/>
                  </a:lnTo>
                  <a:lnTo>
                    <a:pt x="753872" y="145795"/>
                  </a:lnTo>
                  <a:lnTo>
                    <a:pt x="758444" y="149351"/>
                  </a:lnTo>
                  <a:lnTo>
                    <a:pt x="761793" y="142747"/>
                  </a:lnTo>
                  <a:close/>
                </a:path>
                <a:path w="767715" h="240664">
                  <a:moveTo>
                    <a:pt x="744251" y="122300"/>
                  </a:moveTo>
                  <a:lnTo>
                    <a:pt x="742442" y="122300"/>
                  </a:lnTo>
                  <a:lnTo>
                    <a:pt x="738631" y="123062"/>
                  </a:lnTo>
                  <a:lnTo>
                    <a:pt x="730250" y="127380"/>
                  </a:lnTo>
                  <a:lnTo>
                    <a:pt x="725424" y="132333"/>
                  </a:lnTo>
                  <a:lnTo>
                    <a:pt x="719835" y="140207"/>
                  </a:lnTo>
                  <a:lnTo>
                    <a:pt x="763081" y="140207"/>
                  </a:lnTo>
                  <a:lnTo>
                    <a:pt x="767460" y="131571"/>
                  </a:lnTo>
                  <a:lnTo>
                    <a:pt x="761110" y="126491"/>
                  </a:lnTo>
                  <a:lnTo>
                    <a:pt x="754506" y="123570"/>
                  </a:lnTo>
                  <a:lnTo>
                    <a:pt x="747776" y="122681"/>
                  </a:lnTo>
                  <a:lnTo>
                    <a:pt x="744251" y="1223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233172" y="4116274"/>
            <a:ext cx="8910955" cy="2620010"/>
            <a:chOff x="233172" y="4116274"/>
            <a:chExt cx="8910955" cy="2620010"/>
          </a:xfrm>
        </p:grpSpPr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33172" y="4215396"/>
              <a:ext cx="7552182" cy="424421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234696" y="4197095"/>
              <a:ext cx="7551420" cy="424180"/>
            </a:xfrm>
            <a:custGeom>
              <a:avLst/>
              <a:gdLst/>
              <a:ahLst/>
              <a:cxnLst/>
              <a:rect l="l" t="t" r="r" b="b"/>
              <a:pathLst>
                <a:path w="7551420" h="424179">
                  <a:moveTo>
                    <a:pt x="7551420" y="0"/>
                  </a:moveTo>
                  <a:lnTo>
                    <a:pt x="0" y="0"/>
                  </a:lnTo>
                  <a:lnTo>
                    <a:pt x="0" y="423671"/>
                  </a:lnTo>
                  <a:lnTo>
                    <a:pt x="7551420" y="423671"/>
                  </a:lnTo>
                  <a:lnTo>
                    <a:pt x="7551420" y="0"/>
                  </a:lnTo>
                  <a:close/>
                </a:path>
              </a:pathLst>
            </a:custGeom>
            <a:solidFill>
              <a:srgbClr val="FFFF00">
                <a:alpha val="250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701283" y="4116274"/>
              <a:ext cx="3442716" cy="2619883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5964555" y="4379721"/>
              <a:ext cx="2981325" cy="1791335"/>
            </a:xfrm>
            <a:custGeom>
              <a:avLst/>
              <a:gdLst/>
              <a:ahLst/>
              <a:cxnLst/>
              <a:rect l="l" t="t" r="r" b="b"/>
              <a:pathLst>
                <a:path w="2981325" h="1791335">
                  <a:moveTo>
                    <a:pt x="705358" y="0"/>
                  </a:moveTo>
                  <a:lnTo>
                    <a:pt x="0" y="310895"/>
                  </a:lnTo>
                  <a:lnTo>
                    <a:pt x="310896" y="1016253"/>
                  </a:lnTo>
                  <a:lnTo>
                    <a:pt x="360425" y="888618"/>
                  </a:lnTo>
                  <a:lnTo>
                    <a:pt x="2685542" y="1791182"/>
                  </a:lnTo>
                  <a:lnTo>
                    <a:pt x="2980944" y="1030223"/>
                  </a:lnTo>
                  <a:lnTo>
                    <a:pt x="655827" y="127634"/>
                  </a:lnTo>
                  <a:lnTo>
                    <a:pt x="705358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964555" y="4379721"/>
              <a:ext cx="2981325" cy="1791335"/>
            </a:xfrm>
            <a:custGeom>
              <a:avLst/>
              <a:gdLst/>
              <a:ahLst/>
              <a:cxnLst/>
              <a:rect l="l" t="t" r="r" b="b"/>
              <a:pathLst>
                <a:path w="2981325" h="1791335">
                  <a:moveTo>
                    <a:pt x="0" y="310895"/>
                  </a:moveTo>
                  <a:lnTo>
                    <a:pt x="705358" y="0"/>
                  </a:lnTo>
                  <a:lnTo>
                    <a:pt x="655827" y="127634"/>
                  </a:lnTo>
                  <a:lnTo>
                    <a:pt x="2980944" y="1030223"/>
                  </a:lnTo>
                  <a:lnTo>
                    <a:pt x="2685542" y="1791182"/>
                  </a:lnTo>
                  <a:lnTo>
                    <a:pt x="360425" y="888618"/>
                  </a:lnTo>
                  <a:lnTo>
                    <a:pt x="310896" y="1016253"/>
                  </a:lnTo>
                  <a:lnTo>
                    <a:pt x="0" y="310895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628383" y="4752085"/>
              <a:ext cx="1973865" cy="1090396"/>
            </a:xfrm>
            <a:prstGeom prst="rect">
              <a:avLst/>
            </a:prstGeom>
          </p:spPr>
        </p:pic>
      </p:grpSp>
      <p:sp>
        <p:nvSpPr>
          <p:cNvPr id="23" name="object 23"/>
          <p:cNvSpPr txBox="1"/>
          <p:nvPr/>
        </p:nvSpPr>
        <p:spPr>
          <a:xfrm>
            <a:off x="241808" y="3178302"/>
            <a:ext cx="755332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39065">
              <a:lnSpc>
                <a:spcPct val="100000"/>
              </a:lnSpc>
              <a:spcBef>
                <a:spcPts val="100"/>
              </a:spcBef>
              <a:buChar char="-"/>
              <a:tabLst>
                <a:tab pos="151765" algn="l"/>
                <a:tab pos="6703695" algn="l"/>
              </a:tabLst>
            </a:pP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Commander</a:t>
            </a:r>
            <a:r>
              <a:rPr sz="1800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should</a:t>
            </a:r>
            <a:r>
              <a:rPr sz="1800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document</a:t>
            </a:r>
            <a:r>
              <a:rPr sz="1800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any</a:t>
            </a:r>
            <a:r>
              <a:rPr sz="1800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attempt</a:t>
            </a:r>
            <a:r>
              <a:rPr sz="1800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to</a:t>
            </a:r>
            <a:r>
              <a:rPr sz="1800" spc="-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resolve</a:t>
            </a:r>
            <a:r>
              <a:rPr sz="1800" spc="-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FF0000"/>
                </a:solidFill>
                <a:latin typeface="Arial"/>
                <a:cs typeface="Arial"/>
              </a:rPr>
              <a:t>grievance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	</a:t>
            </a:r>
            <a:r>
              <a:rPr sz="1800" spc="-25" dirty="0">
                <a:solidFill>
                  <a:srgbClr val="FF0000"/>
                </a:solidFill>
                <a:latin typeface="Arial"/>
                <a:cs typeface="Arial"/>
              </a:rPr>
              <a:t>or 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engagement</a:t>
            </a:r>
            <a:r>
              <a:rPr sz="1800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with</a:t>
            </a:r>
            <a:r>
              <a:rPr sz="1800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applicant</a:t>
            </a:r>
            <a:r>
              <a:rPr sz="1800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as</a:t>
            </a:r>
            <a:r>
              <a:rPr sz="1800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well</a:t>
            </a:r>
            <a:r>
              <a:rPr sz="1800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as</a:t>
            </a:r>
            <a:r>
              <a:rPr sz="1800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amplify</a:t>
            </a:r>
            <a:r>
              <a:rPr sz="1800" spc="-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answers</a:t>
            </a:r>
            <a:r>
              <a:rPr sz="1800" spc="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to</a:t>
            </a:r>
            <a:r>
              <a:rPr sz="1800" spc="-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above</a:t>
            </a:r>
            <a:r>
              <a:rPr sz="1800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FF0000"/>
                </a:solidFill>
                <a:latin typeface="Arial"/>
                <a:cs typeface="Arial"/>
              </a:rPr>
              <a:t>questions.</a:t>
            </a:r>
            <a:endParaRPr sz="1800">
              <a:latin typeface="Arial"/>
              <a:cs typeface="Arial"/>
            </a:endParaRPr>
          </a:p>
          <a:p>
            <a:pPr marL="147320" indent="-134620">
              <a:lnSpc>
                <a:spcPct val="100000"/>
              </a:lnSpc>
              <a:buChar char="-"/>
              <a:tabLst>
                <a:tab pos="147320" algn="l"/>
              </a:tabLst>
            </a:pP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The</a:t>
            </a:r>
            <a:r>
              <a:rPr sz="1800" spc="-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date</a:t>
            </a:r>
            <a:r>
              <a:rPr sz="1800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and</a:t>
            </a:r>
            <a:r>
              <a:rPr sz="1800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time</a:t>
            </a:r>
            <a:r>
              <a:rPr sz="1800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the</a:t>
            </a:r>
            <a:r>
              <a:rPr sz="1800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commander</a:t>
            </a:r>
            <a:r>
              <a:rPr sz="1800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and</a:t>
            </a:r>
            <a:r>
              <a:rPr sz="1800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SNM</a:t>
            </a:r>
            <a:r>
              <a:rPr sz="1800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met</a:t>
            </a:r>
            <a:r>
              <a:rPr sz="1800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should</a:t>
            </a:r>
            <a:r>
              <a:rPr sz="1800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0000"/>
                </a:solidFill>
                <a:latin typeface="Arial"/>
                <a:cs typeface="Arial"/>
              </a:rPr>
              <a:t>be</a:t>
            </a:r>
            <a:r>
              <a:rPr sz="1800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FF0000"/>
                </a:solidFill>
                <a:latin typeface="Arial"/>
                <a:cs typeface="Arial"/>
              </a:rPr>
              <a:t>documented.</a:t>
            </a:r>
            <a:endParaRPr sz="1800">
              <a:latin typeface="Arial"/>
              <a:cs typeface="Arial"/>
            </a:endParaRPr>
          </a:p>
        </p:txBody>
      </p:sp>
      <p:sp>
        <p:nvSpPr>
          <p:cNvPr id="25" name="object 2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fld id="{81D60167-4931-47E6-BA6A-407CBD079E47}" type="slidenum">
              <a:rPr spc="-25" dirty="0"/>
              <a:t>10</a:t>
            </a:fld>
            <a:endParaRPr spc="-25" dirty="0"/>
          </a:p>
        </p:txBody>
      </p:sp>
      <p:sp>
        <p:nvSpPr>
          <p:cNvPr id="24" name="object 24"/>
          <p:cNvSpPr txBox="1"/>
          <p:nvPr/>
        </p:nvSpPr>
        <p:spPr>
          <a:xfrm>
            <a:off x="241808" y="4822697"/>
            <a:ext cx="5227320" cy="1671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900" marR="5080" indent="-457834">
              <a:lnSpc>
                <a:spcPct val="100000"/>
              </a:lnSpc>
              <a:spcBef>
                <a:spcPts val="100"/>
              </a:spcBef>
              <a:buChar char="•"/>
              <a:tabLst>
                <a:tab pos="469900" algn="l"/>
              </a:tabLst>
            </a:pPr>
            <a:r>
              <a:rPr sz="1800" dirty="0">
                <a:latin typeface="Arial"/>
                <a:cs typeface="Arial"/>
              </a:rPr>
              <a:t>Commanders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NOT</a:t>
            </a:r>
            <a:r>
              <a:rPr sz="1800" spc="-7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taking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final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disposition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shall </a:t>
            </a:r>
            <a:r>
              <a:rPr sz="1800" dirty="0">
                <a:latin typeface="Arial"/>
                <a:cs typeface="Arial"/>
              </a:rPr>
              <a:t>complete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part</a:t>
            </a:r>
            <a:r>
              <a:rPr sz="1800" spc="-30" dirty="0">
                <a:latin typeface="Arial"/>
                <a:cs typeface="Arial"/>
              </a:rPr>
              <a:t> </a:t>
            </a:r>
            <a:r>
              <a:rPr sz="1800" spc="-25" dirty="0">
                <a:latin typeface="Arial"/>
                <a:cs typeface="Arial"/>
              </a:rPr>
              <a:t>II.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90"/>
              </a:spcBef>
              <a:buFont typeface="Arial"/>
              <a:buChar char="•"/>
            </a:pPr>
            <a:endParaRPr sz="1800">
              <a:latin typeface="Arial"/>
              <a:cs typeface="Arial"/>
            </a:endParaRPr>
          </a:p>
          <a:p>
            <a:pPr marL="469900" marR="149225" indent="-457834">
              <a:lnSpc>
                <a:spcPct val="100000"/>
              </a:lnSpc>
              <a:buChar char="•"/>
              <a:tabLst>
                <a:tab pos="469900" algn="l"/>
              </a:tabLst>
            </a:pPr>
            <a:r>
              <a:rPr sz="1800" dirty="0">
                <a:latin typeface="Arial"/>
                <a:cs typeface="Arial"/>
              </a:rPr>
              <a:t>If</a:t>
            </a:r>
            <a:r>
              <a:rPr sz="1800" spc="-4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Marine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accepts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subordinate</a:t>
            </a:r>
            <a:r>
              <a:rPr sz="1800" spc="-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commander </a:t>
            </a:r>
            <a:r>
              <a:rPr sz="1800" dirty="0">
                <a:latin typeface="Arial"/>
                <a:cs typeface="Arial"/>
              </a:rPr>
              <a:t>from</a:t>
            </a:r>
            <a:r>
              <a:rPr sz="1800" spc="-2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the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commander</a:t>
            </a:r>
            <a:r>
              <a:rPr sz="1800" spc="-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in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block</a:t>
            </a:r>
            <a:r>
              <a:rPr sz="1800" spc="-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5a,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spc="-10" dirty="0">
                <a:latin typeface="Arial"/>
                <a:cs typeface="Arial"/>
              </a:rPr>
              <a:t>accepted </a:t>
            </a:r>
            <a:r>
              <a:rPr sz="1800" dirty="0">
                <a:latin typeface="Arial"/>
                <a:cs typeface="Arial"/>
              </a:rPr>
              <a:t>commander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can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skip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Part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II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and</a:t>
            </a:r>
            <a:r>
              <a:rPr sz="1800" spc="-1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go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to</a:t>
            </a:r>
            <a:r>
              <a:rPr sz="1800" spc="-2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Part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spc="-20" dirty="0">
                <a:latin typeface="Arial"/>
                <a:cs typeface="Arial"/>
              </a:rPr>
              <a:t>III</a:t>
            </a:r>
            <a:r>
              <a:rPr sz="1800" b="1" spc="-20" dirty="0">
                <a:latin typeface="Arial"/>
                <a:cs typeface="Arial"/>
              </a:rPr>
              <a:t>.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2169" y="1479803"/>
            <a:ext cx="6079682" cy="509168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68324" y="88392"/>
            <a:ext cx="7942326" cy="1338833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1053" rIns="0" bIns="0" rtlCol="0">
            <a:spAutoFit/>
          </a:bodyPr>
          <a:lstStyle/>
          <a:p>
            <a:pPr marL="55244">
              <a:lnSpc>
                <a:spcPct val="100000"/>
              </a:lnSpc>
              <a:spcBef>
                <a:spcPts val="100"/>
              </a:spcBef>
            </a:pPr>
            <a:r>
              <a:rPr dirty="0"/>
              <a:t>Request</a:t>
            </a:r>
            <a:r>
              <a:rPr spc="-145" dirty="0"/>
              <a:t> </a:t>
            </a:r>
            <a:r>
              <a:rPr dirty="0"/>
              <a:t>Mast</a:t>
            </a:r>
            <a:r>
              <a:rPr spc="-145" dirty="0"/>
              <a:t> </a:t>
            </a:r>
            <a:r>
              <a:rPr spc="-10" dirty="0"/>
              <a:t>Procedure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8707628" y="6352133"/>
            <a:ext cx="1809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000047"/>
                </a:solidFill>
                <a:latin typeface="Arial"/>
                <a:cs typeface="Arial"/>
              </a:rPr>
              <a:t>11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445008" y="2119896"/>
            <a:ext cx="8699500" cy="4738370"/>
            <a:chOff x="445008" y="2119896"/>
            <a:chExt cx="8699500" cy="4738370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971287" y="2656332"/>
              <a:ext cx="4172712" cy="2147062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5235067" y="2918841"/>
              <a:ext cx="3630929" cy="1347470"/>
            </a:xfrm>
            <a:custGeom>
              <a:avLst/>
              <a:gdLst/>
              <a:ahLst/>
              <a:cxnLst/>
              <a:rect l="l" t="t" r="r" b="b"/>
              <a:pathLst>
                <a:path w="3630929" h="1347470">
                  <a:moveTo>
                    <a:pt x="3520948" y="0"/>
                  </a:moveTo>
                  <a:lnTo>
                    <a:pt x="474725" y="421259"/>
                  </a:lnTo>
                  <a:lnTo>
                    <a:pt x="456438" y="288163"/>
                  </a:lnTo>
                  <a:lnTo>
                    <a:pt x="0" y="891032"/>
                  </a:lnTo>
                  <a:lnTo>
                    <a:pt x="602869" y="1347470"/>
                  </a:lnTo>
                  <a:lnTo>
                    <a:pt x="584454" y="1214374"/>
                  </a:lnTo>
                  <a:lnTo>
                    <a:pt x="3630676" y="793115"/>
                  </a:lnTo>
                  <a:lnTo>
                    <a:pt x="3520948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235067" y="2918841"/>
              <a:ext cx="3630929" cy="1347470"/>
            </a:xfrm>
            <a:custGeom>
              <a:avLst/>
              <a:gdLst/>
              <a:ahLst/>
              <a:cxnLst/>
              <a:rect l="l" t="t" r="r" b="b"/>
              <a:pathLst>
                <a:path w="3630929" h="1347470">
                  <a:moveTo>
                    <a:pt x="0" y="891032"/>
                  </a:moveTo>
                  <a:lnTo>
                    <a:pt x="456438" y="288163"/>
                  </a:lnTo>
                  <a:lnTo>
                    <a:pt x="474725" y="421259"/>
                  </a:lnTo>
                  <a:lnTo>
                    <a:pt x="3520948" y="0"/>
                  </a:lnTo>
                  <a:lnTo>
                    <a:pt x="3630676" y="793115"/>
                  </a:lnTo>
                  <a:lnTo>
                    <a:pt x="584454" y="1214374"/>
                  </a:lnTo>
                  <a:lnTo>
                    <a:pt x="602869" y="1347470"/>
                  </a:lnTo>
                  <a:lnTo>
                    <a:pt x="0" y="891032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827903" y="3175254"/>
              <a:ext cx="2814574" cy="772795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137660" y="4293120"/>
              <a:ext cx="5006340" cy="2564879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4400042" y="4555490"/>
              <a:ext cx="4446270" cy="2016125"/>
            </a:xfrm>
            <a:custGeom>
              <a:avLst/>
              <a:gdLst/>
              <a:ahLst/>
              <a:cxnLst/>
              <a:rect l="l" t="t" r="r" b="b"/>
              <a:pathLst>
                <a:path w="4446270" h="2016125">
                  <a:moveTo>
                    <a:pt x="4220083" y="0"/>
                  </a:moveTo>
                  <a:lnTo>
                    <a:pt x="407288" y="1105674"/>
                  </a:lnTo>
                  <a:lnTo>
                    <a:pt x="369443" y="974979"/>
                  </a:lnTo>
                  <a:lnTo>
                    <a:pt x="0" y="1646224"/>
                  </a:lnTo>
                  <a:lnTo>
                    <a:pt x="671195" y="2015680"/>
                  </a:lnTo>
                  <a:lnTo>
                    <a:pt x="633349" y="1884959"/>
                  </a:lnTo>
                  <a:lnTo>
                    <a:pt x="4446143" y="779272"/>
                  </a:lnTo>
                  <a:lnTo>
                    <a:pt x="4220083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4400042" y="4555490"/>
              <a:ext cx="4446270" cy="2016125"/>
            </a:xfrm>
            <a:custGeom>
              <a:avLst/>
              <a:gdLst/>
              <a:ahLst/>
              <a:cxnLst/>
              <a:rect l="l" t="t" r="r" b="b"/>
              <a:pathLst>
                <a:path w="4446270" h="2016125">
                  <a:moveTo>
                    <a:pt x="0" y="1646224"/>
                  </a:moveTo>
                  <a:lnTo>
                    <a:pt x="369443" y="974979"/>
                  </a:lnTo>
                  <a:lnTo>
                    <a:pt x="407288" y="1105674"/>
                  </a:lnTo>
                  <a:lnTo>
                    <a:pt x="4220083" y="0"/>
                  </a:lnTo>
                  <a:lnTo>
                    <a:pt x="4446143" y="779272"/>
                  </a:lnTo>
                  <a:lnTo>
                    <a:pt x="633349" y="1884959"/>
                  </a:lnTo>
                  <a:lnTo>
                    <a:pt x="671195" y="2015680"/>
                  </a:lnTo>
                  <a:lnTo>
                    <a:pt x="0" y="1646224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956936" y="4867655"/>
              <a:ext cx="3730370" cy="1404226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45008" y="2119896"/>
              <a:ext cx="5452872" cy="1260335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580440" y="2191004"/>
            <a:ext cx="5072380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69215">
              <a:lnSpc>
                <a:spcPct val="100000"/>
              </a:lnSpc>
              <a:spcBef>
                <a:spcPts val="95"/>
              </a:spcBef>
            </a:pPr>
            <a:r>
              <a:rPr sz="1600" spc="-65" dirty="0">
                <a:solidFill>
                  <a:srgbClr val="000066"/>
                </a:solidFill>
                <a:latin typeface="Arial"/>
                <a:cs typeface="Arial"/>
              </a:rPr>
              <a:t>To</a:t>
            </a:r>
            <a:r>
              <a:rPr sz="1600" spc="-2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000066"/>
                </a:solidFill>
                <a:latin typeface="Arial"/>
                <a:cs typeface="Arial"/>
              </a:rPr>
              <a:t>uphold</a:t>
            </a:r>
            <a:r>
              <a:rPr sz="1600" spc="-5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000066"/>
                </a:solidFill>
                <a:latin typeface="Arial"/>
                <a:cs typeface="Arial"/>
              </a:rPr>
              <a:t>faith</a:t>
            </a:r>
            <a:r>
              <a:rPr sz="1600" spc="-2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000066"/>
                </a:solidFill>
                <a:latin typeface="Arial"/>
                <a:cs typeface="Arial"/>
              </a:rPr>
              <a:t>in</a:t>
            </a:r>
            <a:r>
              <a:rPr sz="1600" spc="-3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000066"/>
                </a:solidFill>
                <a:latin typeface="Arial"/>
                <a:cs typeface="Arial"/>
              </a:rPr>
              <a:t>the</a:t>
            </a:r>
            <a:r>
              <a:rPr sz="1600" spc="-2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000066"/>
                </a:solidFill>
                <a:latin typeface="Arial"/>
                <a:cs typeface="Arial"/>
              </a:rPr>
              <a:t>system,</a:t>
            </a:r>
            <a:r>
              <a:rPr sz="1600" spc="-1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000066"/>
                </a:solidFill>
                <a:latin typeface="Arial"/>
                <a:cs typeface="Arial"/>
              </a:rPr>
              <a:t>we</a:t>
            </a:r>
            <a:r>
              <a:rPr sz="1600" spc="-1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000066"/>
                </a:solidFill>
                <a:latin typeface="Arial"/>
                <a:cs typeface="Arial"/>
              </a:rPr>
              <a:t>get</a:t>
            </a:r>
            <a:r>
              <a:rPr sz="1600" spc="-2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000066"/>
                </a:solidFill>
                <a:latin typeface="Arial"/>
                <a:cs typeface="Arial"/>
              </a:rPr>
              <a:t>the</a:t>
            </a:r>
            <a:r>
              <a:rPr sz="1600" spc="-2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000066"/>
                </a:solidFill>
                <a:latin typeface="Arial"/>
                <a:cs typeface="Arial"/>
              </a:rPr>
              <a:t>Marine</a:t>
            </a:r>
            <a:r>
              <a:rPr sz="1600" spc="-3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000066"/>
                </a:solidFill>
                <a:latin typeface="Arial"/>
                <a:cs typeface="Arial"/>
              </a:rPr>
              <a:t>quickly </a:t>
            </a:r>
            <a:r>
              <a:rPr sz="1600" dirty="0">
                <a:solidFill>
                  <a:srgbClr val="000066"/>
                </a:solidFill>
                <a:latin typeface="Arial"/>
                <a:cs typeface="Arial"/>
              </a:rPr>
              <a:t>before</a:t>
            </a:r>
            <a:r>
              <a:rPr sz="1600" spc="-4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000066"/>
                </a:solidFill>
                <a:latin typeface="Arial"/>
                <a:cs typeface="Arial"/>
              </a:rPr>
              <a:t>their</a:t>
            </a:r>
            <a:r>
              <a:rPr sz="1600" spc="-6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000066"/>
                </a:solidFill>
                <a:latin typeface="Arial"/>
                <a:cs typeface="Arial"/>
              </a:rPr>
              <a:t>Commander.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600" dirty="0">
                <a:solidFill>
                  <a:srgbClr val="000066"/>
                </a:solidFill>
                <a:latin typeface="Arial"/>
                <a:cs typeface="Arial"/>
              </a:rPr>
              <a:t>Actually</a:t>
            </a:r>
            <a:r>
              <a:rPr sz="1600" spc="-6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000066"/>
                </a:solidFill>
                <a:latin typeface="Arial"/>
                <a:cs typeface="Arial"/>
              </a:rPr>
              <a:t>resolving</a:t>
            </a:r>
            <a:r>
              <a:rPr sz="1600" spc="-5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000066"/>
                </a:solidFill>
                <a:latin typeface="Arial"/>
                <a:cs typeface="Arial"/>
              </a:rPr>
              <a:t>the</a:t>
            </a:r>
            <a:r>
              <a:rPr sz="1600" spc="-3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000066"/>
                </a:solidFill>
                <a:latin typeface="Arial"/>
                <a:cs typeface="Arial"/>
              </a:rPr>
              <a:t>issue</a:t>
            </a:r>
            <a:r>
              <a:rPr sz="1600" spc="-5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000066"/>
                </a:solidFill>
                <a:latin typeface="Arial"/>
                <a:cs typeface="Arial"/>
              </a:rPr>
              <a:t>correctly</a:t>
            </a:r>
            <a:r>
              <a:rPr sz="1600" spc="-3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000066"/>
                </a:solidFill>
                <a:latin typeface="Arial"/>
                <a:cs typeface="Arial"/>
              </a:rPr>
              <a:t>may</a:t>
            </a:r>
            <a:r>
              <a:rPr sz="1600" spc="-3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000066"/>
                </a:solidFill>
                <a:latin typeface="Arial"/>
                <a:cs typeface="Arial"/>
              </a:rPr>
              <a:t>take</a:t>
            </a:r>
            <a:r>
              <a:rPr sz="1600" spc="-2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000066"/>
                </a:solidFill>
                <a:latin typeface="Arial"/>
                <a:cs typeface="Arial"/>
              </a:rPr>
              <a:t>time,</a:t>
            </a:r>
            <a:r>
              <a:rPr sz="1600" spc="-3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1600" spc="-25" dirty="0">
                <a:solidFill>
                  <a:srgbClr val="000066"/>
                </a:solidFill>
                <a:latin typeface="Arial"/>
                <a:cs typeface="Arial"/>
              </a:rPr>
              <a:t>and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600" dirty="0">
                <a:solidFill>
                  <a:srgbClr val="000066"/>
                </a:solidFill>
                <a:latin typeface="Arial"/>
                <a:cs typeface="Arial"/>
              </a:rPr>
              <a:t>must</a:t>
            </a:r>
            <a:r>
              <a:rPr sz="1600" spc="-1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000066"/>
                </a:solidFill>
                <a:latin typeface="Arial"/>
                <a:cs typeface="Arial"/>
              </a:rPr>
              <a:t>be</a:t>
            </a:r>
            <a:r>
              <a:rPr sz="1600" spc="-2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1600" spc="-10" dirty="0">
                <a:solidFill>
                  <a:srgbClr val="000066"/>
                </a:solidFill>
                <a:latin typeface="Arial"/>
                <a:cs typeface="Arial"/>
              </a:rPr>
              <a:t>tracked.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7465" y="1965960"/>
            <a:ext cx="7642359" cy="359107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86611" y="106679"/>
            <a:ext cx="7942326" cy="1338834"/>
          </a:xfrm>
          <a:prstGeom prst="rect">
            <a:avLst/>
          </a:prstGeom>
        </p:spPr>
      </p:pic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0916" rIns="0" bIns="0" rtlCol="0">
            <a:spAutoFit/>
          </a:bodyPr>
          <a:lstStyle/>
          <a:p>
            <a:pPr marL="73660">
              <a:lnSpc>
                <a:spcPct val="100000"/>
              </a:lnSpc>
              <a:spcBef>
                <a:spcPts val="100"/>
              </a:spcBef>
            </a:pPr>
            <a:r>
              <a:rPr dirty="0"/>
              <a:t>Request</a:t>
            </a:r>
            <a:r>
              <a:rPr spc="-110" dirty="0"/>
              <a:t> </a:t>
            </a:r>
            <a:r>
              <a:rPr dirty="0"/>
              <a:t>Mast</a:t>
            </a:r>
            <a:r>
              <a:rPr spc="-120" dirty="0"/>
              <a:t> </a:t>
            </a:r>
            <a:r>
              <a:rPr spc="-10" dirty="0"/>
              <a:t>Procedure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8704580" y="6488074"/>
            <a:ext cx="196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000047"/>
                </a:solidFill>
                <a:latin typeface="Arial"/>
                <a:cs typeface="Arial"/>
              </a:rPr>
              <a:t>12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65531" y="1271016"/>
            <a:ext cx="9078595" cy="5587365"/>
            <a:chOff x="65531" y="1271016"/>
            <a:chExt cx="9078595" cy="5587365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0207" y="4445508"/>
              <a:ext cx="7605522" cy="1067562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41731" y="4427220"/>
              <a:ext cx="7604759" cy="1066800"/>
            </a:xfrm>
            <a:custGeom>
              <a:avLst/>
              <a:gdLst/>
              <a:ahLst/>
              <a:cxnLst/>
              <a:rect l="l" t="t" r="r" b="b"/>
              <a:pathLst>
                <a:path w="7604759" h="1066800">
                  <a:moveTo>
                    <a:pt x="7604759" y="0"/>
                  </a:moveTo>
                  <a:lnTo>
                    <a:pt x="0" y="0"/>
                  </a:lnTo>
                  <a:lnTo>
                    <a:pt x="0" y="1066799"/>
                  </a:lnTo>
                  <a:lnTo>
                    <a:pt x="7604759" y="1066799"/>
                  </a:lnTo>
                  <a:lnTo>
                    <a:pt x="7604759" y="0"/>
                  </a:lnTo>
                  <a:close/>
                </a:path>
              </a:pathLst>
            </a:custGeom>
            <a:solidFill>
              <a:srgbClr val="FFFF00">
                <a:alpha val="250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42900" y="2662427"/>
              <a:ext cx="272034" cy="1783842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44423" y="2644140"/>
              <a:ext cx="271780" cy="1783080"/>
            </a:xfrm>
            <a:custGeom>
              <a:avLst/>
              <a:gdLst/>
              <a:ahLst/>
              <a:cxnLst/>
              <a:rect l="l" t="t" r="r" b="b"/>
              <a:pathLst>
                <a:path w="271780" h="1783079">
                  <a:moveTo>
                    <a:pt x="271272" y="0"/>
                  </a:moveTo>
                  <a:lnTo>
                    <a:pt x="0" y="0"/>
                  </a:lnTo>
                  <a:lnTo>
                    <a:pt x="0" y="1783080"/>
                  </a:lnTo>
                  <a:lnTo>
                    <a:pt x="271272" y="1783080"/>
                  </a:lnTo>
                  <a:lnTo>
                    <a:pt x="271272" y="0"/>
                  </a:lnTo>
                  <a:close/>
                </a:path>
              </a:pathLst>
            </a:custGeom>
            <a:solidFill>
              <a:srgbClr val="FFFF00">
                <a:alpha val="250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63880" y="1271016"/>
              <a:ext cx="3950208" cy="2342514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827151" y="1533398"/>
              <a:ext cx="3047365" cy="1530350"/>
            </a:xfrm>
            <a:custGeom>
              <a:avLst/>
              <a:gdLst/>
              <a:ahLst/>
              <a:cxnLst/>
              <a:rect l="l" t="t" r="r" b="b"/>
              <a:pathLst>
                <a:path w="3047365" h="1530350">
                  <a:moveTo>
                    <a:pt x="2848229" y="0"/>
                  </a:moveTo>
                  <a:lnTo>
                    <a:pt x="328142" y="782574"/>
                  </a:lnTo>
                  <a:lnTo>
                    <a:pt x="294792" y="675131"/>
                  </a:lnTo>
                  <a:lnTo>
                    <a:pt x="0" y="1235455"/>
                  </a:lnTo>
                  <a:lnTo>
                    <a:pt x="560324" y="1530223"/>
                  </a:lnTo>
                  <a:lnTo>
                    <a:pt x="526923" y="1422780"/>
                  </a:lnTo>
                  <a:lnTo>
                    <a:pt x="3046984" y="640334"/>
                  </a:lnTo>
                  <a:lnTo>
                    <a:pt x="2848229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27151" y="1533398"/>
              <a:ext cx="3047365" cy="1530350"/>
            </a:xfrm>
            <a:custGeom>
              <a:avLst/>
              <a:gdLst/>
              <a:ahLst/>
              <a:cxnLst/>
              <a:rect l="l" t="t" r="r" b="b"/>
              <a:pathLst>
                <a:path w="3047365" h="1530350">
                  <a:moveTo>
                    <a:pt x="0" y="1235455"/>
                  </a:moveTo>
                  <a:lnTo>
                    <a:pt x="294792" y="675131"/>
                  </a:lnTo>
                  <a:lnTo>
                    <a:pt x="328142" y="782574"/>
                  </a:lnTo>
                  <a:lnTo>
                    <a:pt x="2848229" y="0"/>
                  </a:lnTo>
                  <a:lnTo>
                    <a:pt x="3046984" y="640334"/>
                  </a:lnTo>
                  <a:lnTo>
                    <a:pt x="526923" y="1422780"/>
                  </a:lnTo>
                  <a:lnTo>
                    <a:pt x="560324" y="1530223"/>
                  </a:lnTo>
                  <a:lnTo>
                    <a:pt x="0" y="1235455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414653" y="1792462"/>
              <a:ext cx="2041652" cy="954071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795772" y="4259567"/>
              <a:ext cx="3348228" cy="2115439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6058789" y="4523231"/>
              <a:ext cx="3002280" cy="1315720"/>
            </a:xfrm>
            <a:custGeom>
              <a:avLst/>
              <a:gdLst/>
              <a:ahLst/>
              <a:cxnLst/>
              <a:rect l="l" t="t" r="r" b="b"/>
              <a:pathLst>
                <a:path w="3002279" h="1315720">
                  <a:moveTo>
                    <a:pt x="533781" y="0"/>
                  </a:moveTo>
                  <a:lnTo>
                    <a:pt x="0" y="340487"/>
                  </a:lnTo>
                  <a:lnTo>
                    <a:pt x="340487" y="874268"/>
                  </a:lnTo>
                  <a:lnTo>
                    <a:pt x="364744" y="764413"/>
                  </a:lnTo>
                  <a:lnTo>
                    <a:pt x="2857245" y="1315427"/>
                  </a:lnTo>
                  <a:lnTo>
                    <a:pt x="3002026" y="660781"/>
                  </a:lnTo>
                  <a:lnTo>
                    <a:pt x="509524" y="109728"/>
                  </a:lnTo>
                  <a:lnTo>
                    <a:pt x="533781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058789" y="4523231"/>
              <a:ext cx="3002280" cy="1315720"/>
            </a:xfrm>
            <a:custGeom>
              <a:avLst/>
              <a:gdLst/>
              <a:ahLst/>
              <a:cxnLst/>
              <a:rect l="l" t="t" r="r" b="b"/>
              <a:pathLst>
                <a:path w="3002279" h="1315720">
                  <a:moveTo>
                    <a:pt x="0" y="340487"/>
                  </a:moveTo>
                  <a:lnTo>
                    <a:pt x="533781" y="0"/>
                  </a:lnTo>
                  <a:lnTo>
                    <a:pt x="509524" y="109728"/>
                  </a:lnTo>
                  <a:lnTo>
                    <a:pt x="3002026" y="660781"/>
                  </a:lnTo>
                  <a:lnTo>
                    <a:pt x="2857245" y="1315427"/>
                  </a:lnTo>
                  <a:lnTo>
                    <a:pt x="364744" y="764413"/>
                  </a:lnTo>
                  <a:lnTo>
                    <a:pt x="340487" y="874268"/>
                  </a:lnTo>
                  <a:lnTo>
                    <a:pt x="0" y="340487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622161" y="4788916"/>
              <a:ext cx="2158619" cy="802246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2963" y="5640328"/>
              <a:ext cx="7449311" cy="1188732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5531" y="5629657"/>
              <a:ext cx="7365492" cy="1228342"/>
            </a:xfrm>
            <a:prstGeom prst="rect">
              <a:avLst/>
            </a:prstGeom>
          </p:spPr>
        </p:pic>
      </p:grpSp>
      <p:sp>
        <p:nvSpPr>
          <p:cNvPr id="21" name="object 21"/>
          <p:cNvSpPr txBox="1"/>
          <p:nvPr/>
        </p:nvSpPr>
        <p:spPr>
          <a:xfrm>
            <a:off x="123444" y="5670803"/>
            <a:ext cx="7338059" cy="1077595"/>
          </a:xfrm>
          <a:prstGeom prst="rect">
            <a:avLst/>
          </a:prstGeom>
          <a:solidFill>
            <a:srgbClr val="FF0000"/>
          </a:solidFill>
          <a:ln w="9144">
            <a:solidFill>
              <a:srgbClr val="000000"/>
            </a:solidFill>
          </a:ln>
        </p:spPr>
        <p:txBody>
          <a:bodyPr vert="horz" wrap="square" lIns="0" tIns="42544" rIns="0" bIns="0" rtlCol="0">
            <a:spAutoFit/>
          </a:bodyPr>
          <a:lstStyle/>
          <a:p>
            <a:pPr marL="90805" marR="276860">
              <a:lnSpc>
                <a:spcPct val="100000"/>
              </a:lnSpc>
              <a:spcBef>
                <a:spcPts val="334"/>
              </a:spcBef>
            </a:pP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If</a:t>
            </a:r>
            <a:r>
              <a:rPr sz="16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6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subordinate</a:t>
            </a: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 commander,</a:t>
            </a:r>
            <a:r>
              <a:rPr sz="16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to</a:t>
            </a:r>
            <a:r>
              <a:rPr sz="16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16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commander</a:t>
            </a:r>
            <a:r>
              <a:rPr sz="16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sz="16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block</a:t>
            </a:r>
            <a:r>
              <a:rPr sz="16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5a,</a:t>
            </a:r>
            <a:r>
              <a:rPr sz="16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is</a:t>
            </a:r>
            <a:r>
              <a:rPr sz="16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accepted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by</a:t>
            </a:r>
            <a:r>
              <a:rPr sz="16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16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Marine</a:t>
            </a:r>
            <a:r>
              <a:rPr sz="16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16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resolves</a:t>
            </a: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16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issue</a:t>
            </a:r>
            <a:r>
              <a:rPr sz="16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that</a:t>
            </a:r>
            <a:r>
              <a:rPr sz="16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subordinate</a:t>
            </a:r>
            <a:r>
              <a:rPr sz="16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commander</a:t>
            </a:r>
            <a:r>
              <a:rPr sz="16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35" dirty="0">
                <a:solidFill>
                  <a:srgbClr val="FFFFFF"/>
                </a:solidFill>
                <a:latin typeface="Arial"/>
                <a:cs typeface="Arial"/>
              </a:rPr>
              <a:t>is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acknowledged</a:t>
            </a:r>
            <a:r>
              <a:rPr sz="16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sz="16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Part</a:t>
            </a:r>
            <a:r>
              <a:rPr sz="16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III</a:t>
            </a: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and</a:t>
            </a:r>
            <a:r>
              <a:rPr sz="16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the</a:t>
            </a: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Request</a:t>
            </a:r>
            <a:r>
              <a:rPr sz="16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for</a:t>
            </a: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Mast</a:t>
            </a: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is</a:t>
            </a:r>
            <a:r>
              <a:rPr sz="16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NOT</a:t>
            </a:r>
            <a:r>
              <a:rPr sz="16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forwarded</a:t>
            </a:r>
            <a:r>
              <a:rPr sz="16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25" dirty="0">
                <a:solidFill>
                  <a:srgbClr val="FFFFFF"/>
                </a:solidFill>
                <a:latin typeface="Arial"/>
                <a:cs typeface="Arial"/>
              </a:rPr>
              <a:t>any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higher.</a:t>
            </a:r>
            <a:r>
              <a:rPr sz="1600" b="1" spc="3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25" dirty="0">
                <a:solidFill>
                  <a:srgbClr val="FFFFFF"/>
                </a:solidFill>
                <a:latin typeface="Arial"/>
                <a:cs typeface="Arial"/>
              </a:rPr>
              <a:t>ONLY</a:t>
            </a:r>
            <a:r>
              <a:rPr sz="1600" b="1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Commanders</a:t>
            </a:r>
            <a:r>
              <a:rPr sz="16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can</a:t>
            </a:r>
            <a:r>
              <a:rPr sz="1600" b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be</a:t>
            </a:r>
            <a:r>
              <a:rPr sz="16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acknowledged</a:t>
            </a:r>
            <a:r>
              <a:rPr sz="1600" b="1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in</a:t>
            </a:r>
            <a:r>
              <a:rPr sz="16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Part</a:t>
            </a:r>
            <a:r>
              <a:rPr sz="16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20" dirty="0">
                <a:solidFill>
                  <a:srgbClr val="FFFFFF"/>
                </a:solidFill>
                <a:latin typeface="Arial"/>
                <a:cs typeface="Arial"/>
              </a:rPr>
              <a:t>III.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34283" y="106679"/>
            <a:ext cx="4007358" cy="1338834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8409558" y="6524650"/>
            <a:ext cx="69659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latin typeface="Arial"/>
                <a:cs typeface="Arial"/>
              </a:rPr>
              <a:t>Slide</a:t>
            </a:r>
            <a:r>
              <a:rPr sz="1400" b="1" spc="-40" dirty="0">
                <a:latin typeface="Arial"/>
                <a:cs typeface="Arial"/>
              </a:rPr>
              <a:t> </a:t>
            </a:r>
            <a:r>
              <a:rPr sz="1400" b="1" spc="-25" dirty="0">
                <a:latin typeface="Arial"/>
                <a:cs typeface="Arial"/>
              </a:rPr>
              <a:t>13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0916" rIns="0" bIns="0" rtlCol="0">
            <a:spAutoFit/>
          </a:bodyPr>
          <a:lstStyle/>
          <a:p>
            <a:pPr marL="2021839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Assistance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dirty="0"/>
              <a:t>Personnel</a:t>
            </a:r>
            <a:r>
              <a:rPr spc="-50" dirty="0"/>
              <a:t> </a:t>
            </a:r>
            <a:r>
              <a:rPr dirty="0"/>
              <a:t>requiring</a:t>
            </a:r>
            <a:r>
              <a:rPr spc="-40" dirty="0"/>
              <a:t> </a:t>
            </a:r>
            <a:r>
              <a:rPr dirty="0"/>
              <a:t>assistance</a:t>
            </a:r>
            <a:r>
              <a:rPr spc="-60" dirty="0"/>
              <a:t> </a:t>
            </a:r>
            <a:r>
              <a:rPr dirty="0"/>
              <a:t>with</a:t>
            </a:r>
            <a:r>
              <a:rPr spc="-65" dirty="0"/>
              <a:t> </a:t>
            </a:r>
            <a:r>
              <a:rPr dirty="0"/>
              <a:t>completing</a:t>
            </a:r>
            <a:r>
              <a:rPr spc="-55" dirty="0"/>
              <a:t> </a:t>
            </a:r>
            <a:r>
              <a:rPr dirty="0"/>
              <a:t>the</a:t>
            </a:r>
            <a:r>
              <a:rPr spc="-40" dirty="0"/>
              <a:t> </a:t>
            </a:r>
            <a:r>
              <a:rPr spc="-20" dirty="0"/>
              <a:t>NAVMC</a:t>
            </a:r>
            <a:r>
              <a:rPr spc="-40" dirty="0"/>
              <a:t> </a:t>
            </a:r>
            <a:r>
              <a:rPr spc="-10" dirty="0"/>
              <a:t>11296 </a:t>
            </a:r>
            <a:r>
              <a:rPr dirty="0"/>
              <a:t>can</a:t>
            </a:r>
            <a:r>
              <a:rPr spc="-30" dirty="0"/>
              <a:t> </a:t>
            </a:r>
            <a:r>
              <a:rPr dirty="0"/>
              <a:t>contact</a:t>
            </a:r>
            <a:r>
              <a:rPr spc="-30" dirty="0"/>
              <a:t> </a:t>
            </a:r>
            <a:r>
              <a:rPr dirty="0"/>
              <a:t>the</a:t>
            </a:r>
            <a:r>
              <a:rPr spc="-20" dirty="0"/>
              <a:t> </a:t>
            </a:r>
            <a:r>
              <a:rPr dirty="0"/>
              <a:t>chain</a:t>
            </a:r>
            <a:r>
              <a:rPr spc="-25" dirty="0"/>
              <a:t> </a:t>
            </a:r>
            <a:r>
              <a:rPr dirty="0"/>
              <a:t>of</a:t>
            </a:r>
            <a:r>
              <a:rPr spc="-20" dirty="0"/>
              <a:t> </a:t>
            </a:r>
            <a:r>
              <a:rPr spc="-10" dirty="0"/>
              <a:t>command:</a:t>
            </a:r>
          </a:p>
          <a:p>
            <a:pPr>
              <a:lnSpc>
                <a:spcPct val="100000"/>
              </a:lnSpc>
              <a:spcBef>
                <a:spcPts val="100"/>
              </a:spcBef>
            </a:pPr>
            <a:endParaRPr spc="-10" dirty="0"/>
          </a:p>
          <a:p>
            <a:pPr marL="811530" indent="-342265">
              <a:lnSpc>
                <a:spcPct val="100000"/>
              </a:lnSpc>
              <a:buFont typeface="Courier New"/>
              <a:buChar char="o"/>
              <a:tabLst>
                <a:tab pos="811530" algn="l"/>
              </a:tabLst>
            </a:pPr>
            <a:r>
              <a:rPr dirty="0"/>
              <a:t>Company</a:t>
            </a:r>
            <a:r>
              <a:rPr spc="-45" dirty="0"/>
              <a:t> </a:t>
            </a:r>
            <a:r>
              <a:rPr dirty="0"/>
              <a:t>Commander</a:t>
            </a:r>
            <a:r>
              <a:rPr spc="-35" dirty="0"/>
              <a:t> </a:t>
            </a:r>
            <a:r>
              <a:rPr dirty="0"/>
              <a:t>and</a:t>
            </a:r>
            <a:r>
              <a:rPr spc="-20" dirty="0"/>
              <a:t> </a:t>
            </a:r>
            <a:r>
              <a:rPr dirty="0"/>
              <a:t>First</a:t>
            </a:r>
            <a:r>
              <a:rPr spc="-45" dirty="0"/>
              <a:t> </a:t>
            </a:r>
            <a:r>
              <a:rPr spc="-10" dirty="0"/>
              <a:t>Sergeant</a:t>
            </a:r>
          </a:p>
          <a:p>
            <a:pPr marL="811530" indent="-342265">
              <a:lnSpc>
                <a:spcPct val="100000"/>
              </a:lnSpc>
              <a:buFont typeface="Courier New"/>
              <a:buChar char="o"/>
              <a:tabLst>
                <a:tab pos="811530" algn="l"/>
              </a:tabLst>
            </a:pPr>
            <a:r>
              <a:rPr dirty="0"/>
              <a:t>Sergeant</a:t>
            </a:r>
            <a:r>
              <a:rPr spc="-35" dirty="0"/>
              <a:t> </a:t>
            </a:r>
            <a:r>
              <a:rPr dirty="0"/>
              <a:t>Major</a:t>
            </a:r>
            <a:r>
              <a:rPr spc="-30" dirty="0"/>
              <a:t> </a:t>
            </a:r>
            <a:r>
              <a:rPr dirty="0"/>
              <a:t>(Functional</a:t>
            </a:r>
            <a:r>
              <a:rPr spc="-110" dirty="0"/>
              <a:t> </a:t>
            </a:r>
            <a:r>
              <a:rPr dirty="0"/>
              <a:t>Area</a:t>
            </a:r>
            <a:r>
              <a:rPr spc="-35" dirty="0"/>
              <a:t> </a:t>
            </a:r>
            <a:r>
              <a:rPr spc="-10" dirty="0"/>
              <a:t>Manager)</a:t>
            </a:r>
          </a:p>
          <a:p>
            <a:pPr marL="811530" indent="-342265">
              <a:lnSpc>
                <a:spcPct val="100000"/>
              </a:lnSpc>
              <a:buFont typeface="Courier New"/>
              <a:buChar char="o"/>
              <a:tabLst>
                <a:tab pos="811530" algn="l"/>
              </a:tabLst>
            </a:pPr>
            <a:r>
              <a:rPr dirty="0"/>
              <a:t>Executive</a:t>
            </a:r>
            <a:r>
              <a:rPr spc="-60" dirty="0"/>
              <a:t> </a:t>
            </a:r>
            <a:r>
              <a:rPr spc="-10" dirty="0"/>
              <a:t>Officer</a:t>
            </a:r>
          </a:p>
          <a:p>
            <a:pPr marL="811530" indent="-342265">
              <a:lnSpc>
                <a:spcPct val="100000"/>
              </a:lnSpc>
              <a:buFont typeface="Courier New"/>
              <a:buChar char="o"/>
              <a:tabLst>
                <a:tab pos="811530" algn="l"/>
              </a:tabLst>
            </a:pPr>
            <a:r>
              <a:rPr dirty="0"/>
              <a:t>OTHER</a:t>
            </a:r>
            <a:r>
              <a:rPr spc="-35" dirty="0"/>
              <a:t> </a:t>
            </a:r>
            <a:r>
              <a:rPr dirty="0"/>
              <a:t>POCs</a:t>
            </a:r>
            <a:r>
              <a:rPr spc="-30" dirty="0"/>
              <a:t> </a:t>
            </a:r>
            <a:r>
              <a:rPr dirty="0"/>
              <a:t>(e.g.</a:t>
            </a:r>
            <a:r>
              <a:rPr spc="-40" dirty="0"/>
              <a:t> </a:t>
            </a:r>
            <a:r>
              <a:rPr spc="-10" dirty="0"/>
              <a:t>S-</a:t>
            </a:r>
            <a:r>
              <a:rPr dirty="0"/>
              <a:t>1</a:t>
            </a:r>
            <a:r>
              <a:rPr spc="-35" dirty="0"/>
              <a:t> </a:t>
            </a:r>
            <a:r>
              <a:rPr dirty="0"/>
              <a:t>OIC/SNCO,</a:t>
            </a:r>
            <a:r>
              <a:rPr spc="-45" dirty="0"/>
              <a:t> </a:t>
            </a:r>
            <a:r>
              <a:rPr dirty="0"/>
              <a:t>EOR,</a:t>
            </a:r>
            <a:r>
              <a:rPr spc="-35" dirty="0"/>
              <a:t> </a:t>
            </a:r>
            <a:r>
              <a:rPr dirty="0"/>
              <a:t>Plt</a:t>
            </a:r>
            <a:r>
              <a:rPr spc="-30" dirty="0"/>
              <a:t> </a:t>
            </a:r>
            <a:r>
              <a:rPr dirty="0"/>
              <a:t>OIC</a:t>
            </a:r>
            <a:r>
              <a:rPr spc="-20" dirty="0"/>
              <a:t> </a:t>
            </a:r>
            <a:r>
              <a:rPr dirty="0"/>
              <a:t>/</a:t>
            </a:r>
            <a:r>
              <a:rPr spc="-40" dirty="0"/>
              <a:t> </a:t>
            </a:r>
            <a:r>
              <a:rPr spc="-10" dirty="0"/>
              <a:t>SNCO)</a:t>
            </a:r>
          </a:p>
          <a:p>
            <a:pPr marL="811530" indent="-342265">
              <a:lnSpc>
                <a:spcPct val="100000"/>
              </a:lnSpc>
              <a:spcBef>
                <a:spcPts val="5"/>
              </a:spcBef>
              <a:buFont typeface="Courier New"/>
              <a:buChar char="o"/>
              <a:tabLst>
                <a:tab pos="811530" algn="l"/>
              </a:tabLst>
            </a:pPr>
            <a:r>
              <a:rPr dirty="0"/>
              <a:t>MCS</a:t>
            </a:r>
            <a:r>
              <a:rPr spc="-5" dirty="0"/>
              <a:t> </a:t>
            </a:r>
            <a:r>
              <a:rPr dirty="0"/>
              <a:t>Inspector</a:t>
            </a:r>
            <a:r>
              <a:rPr spc="-35" dirty="0"/>
              <a:t> </a:t>
            </a:r>
            <a:r>
              <a:rPr spc="-10" dirty="0"/>
              <a:t>General</a:t>
            </a:r>
          </a:p>
          <a:p>
            <a:pPr marL="1269365" lvl="1" indent="-342265">
              <a:lnSpc>
                <a:spcPct val="100000"/>
              </a:lnSpc>
              <a:buFont typeface="Courier New"/>
              <a:buChar char="o"/>
              <a:tabLst>
                <a:tab pos="1269365" algn="l"/>
              </a:tabLst>
            </a:pPr>
            <a:r>
              <a:rPr sz="2000" b="1" dirty="0">
                <a:solidFill>
                  <a:srgbClr val="000066"/>
                </a:solidFill>
                <a:latin typeface="Arial"/>
                <a:cs typeface="Arial"/>
              </a:rPr>
              <a:t>(703)</a:t>
            </a:r>
            <a:r>
              <a:rPr sz="2000" b="1" spc="-3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66"/>
                </a:solidFill>
                <a:latin typeface="Arial"/>
                <a:cs typeface="Arial"/>
              </a:rPr>
              <a:t>784-3073</a:t>
            </a:r>
            <a:r>
              <a:rPr sz="2000" b="1" spc="-3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66"/>
                </a:solidFill>
                <a:latin typeface="Arial"/>
                <a:cs typeface="Arial"/>
              </a:rPr>
              <a:t>/</a:t>
            </a:r>
            <a:r>
              <a:rPr sz="2000" b="1" spc="-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66"/>
                </a:solidFill>
                <a:latin typeface="Arial"/>
                <a:cs typeface="Arial"/>
              </a:rPr>
              <a:t>MCB</a:t>
            </a:r>
            <a:r>
              <a:rPr sz="2000" b="1" spc="-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66"/>
                </a:solidFill>
                <a:latin typeface="Arial"/>
                <a:cs typeface="Arial"/>
              </a:rPr>
              <a:t>Quantico,</a:t>
            </a:r>
            <a:r>
              <a:rPr sz="2000" b="1" spc="-3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66"/>
                </a:solidFill>
                <a:latin typeface="Arial"/>
                <a:cs typeface="Arial"/>
              </a:rPr>
              <a:t>Bldg</a:t>
            </a:r>
            <a:r>
              <a:rPr sz="2000" b="1" spc="-2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66"/>
                </a:solidFill>
                <a:latin typeface="Arial"/>
                <a:cs typeface="Arial"/>
              </a:rPr>
              <a:t>1019,</a:t>
            </a:r>
            <a:r>
              <a:rPr sz="2000" b="1" spc="-2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66"/>
                </a:solidFill>
                <a:latin typeface="Arial"/>
                <a:cs typeface="Arial"/>
              </a:rPr>
              <a:t>Room </a:t>
            </a:r>
            <a:r>
              <a:rPr sz="2000" b="1" spc="-50" dirty="0">
                <a:solidFill>
                  <a:srgbClr val="000066"/>
                </a:solidFill>
                <a:latin typeface="Arial"/>
                <a:cs typeface="Arial"/>
              </a:rPr>
              <a:t>1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704580" y="6488074"/>
            <a:ext cx="196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solidFill>
                  <a:srgbClr val="000047"/>
                </a:solidFill>
                <a:latin typeface="Arial"/>
                <a:cs typeface="Arial"/>
              </a:rPr>
              <a:t>14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0093" rIns="0" bIns="0" rtlCol="0">
            <a:spAutoFit/>
          </a:bodyPr>
          <a:lstStyle/>
          <a:p>
            <a:pPr marL="1701164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Questions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4127" y="117347"/>
            <a:ext cx="7139178" cy="1338834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000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Request</a:t>
            </a:r>
            <a:r>
              <a:rPr spc="-155" dirty="0"/>
              <a:t> </a:t>
            </a:r>
            <a:r>
              <a:rPr dirty="0"/>
              <a:t>Mast</a:t>
            </a:r>
            <a:r>
              <a:rPr spc="-310" dirty="0"/>
              <a:t> </a:t>
            </a:r>
            <a:r>
              <a:rPr spc="-10" dirty="0"/>
              <a:t>Agenda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747252" y="6488074"/>
            <a:ext cx="11048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0" dirty="0">
                <a:solidFill>
                  <a:srgbClr val="000047"/>
                </a:solidFill>
                <a:latin typeface="Arial"/>
                <a:cs typeface="Arial"/>
              </a:rPr>
              <a:t>2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93444" y="4739385"/>
            <a:ext cx="6729095" cy="19773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265" indent="-456565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469265" algn="l"/>
              </a:tabLst>
            </a:pPr>
            <a:r>
              <a:rPr sz="3200" b="1" dirty="0">
                <a:solidFill>
                  <a:srgbClr val="000066"/>
                </a:solidFill>
                <a:latin typeface="Arial"/>
                <a:cs typeface="Arial"/>
              </a:rPr>
              <a:t>History</a:t>
            </a:r>
            <a:r>
              <a:rPr sz="3200" b="1" spc="-4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000066"/>
                </a:solidFill>
                <a:latin typeface="Arial"/>
                <a:cs typeface="Arial"/>
              </a:rPr>
              <a:t>&amp;</a:t>
            </a:r>
            <a:r>
              <a:rPr sz="3200" b="1" spc="-2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000066"/>
                </a:solidFill>
                <a:latin typeface="Arial"/>
                <a:cs typeface="Arial"/>
              </a:rPr>
              <a:t>purpose</a:t>
            </a:r>
            <a:r>
              <a:rPr sz="3200" b="1" spc="-5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000066"/>
                </a:solidFill>
                <a:latin typeface="Arial"/>
                <a:cs typeface="Arial"/>
              </a:rPr>
              <a:t>of</a:t>
            </a:r>
            <a:r>
              <a:rPr sz="3200" b="1" spc="-3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3200" b="1" spc="-20" dirty="0">
                <a:solidFill>
                  <a:srgbClr val="000066"/>
                </a:solidFill>
                <a:latin typeface="Arial"/>
                <a:cs typeface="Arial"/>
              </a:rPr>
              <a:t>Mast</a:t>
            </a:r>
            <a:endParaRPr sz="3200">
              <a:latin typeface="Arial"/>
              <a:cs typeface="Arial"/>
            </a:endParaRPr>
          </a:p>
          <a:p>
            <a:pPr marL="469265" indent="-456565">
              <a:lnSpc>
                <a:spcPct val="100000"/>
              </a:lnSpc>
              <a:spcBef>
                <a:spcPts val="5"/>
              </a:spcBef>
              <a:buFont typeface="Wingdings"/>
              <a:buChar char=""/>
              <a:tabLst>
                <a:tab pos="469265" algn="l"/>
              </a:tabLst>
            </a:pPr>
            <a:r>
              <a:rPr sz="3200" b="1" dirty="0">
                <a:solidFill>
                  <a:srgbClr val="000066"/>
                </a:solidFill>
                <a:latin typeface="Arial"/>
                <a:cs typeface="Arial"/>
              </a:rPr>
              <a:t>Policy</a:t>
            </a:r>
            <a:r>
              <a:rPr sz="3200" b="1" spc="-6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000066"/>
                </a:solidFill>
                <a:latin typeface="Arial"/>
                <a:cs typeface="Arial"/>
              </a:rPr>
              <a:t>for</a:t>
            </a:r>
            <a:r>
              <a:rPr sz="3200" b="1" spc="-3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000066"/>
                </a:solidFill>
                <a:latin typeface="Arial"/>
                <a:cs typeface="Arial"/>
              </a:rPr>
              <a:t>Requesting</a:t>
            </a:r>
            <a:r>
              <a:rPr sz="3200" b="1" spc="-8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3200" b="1" spc="-20" dirty="0">
                <a:solidFill>
                  <a:srgbClr val="000066"/>
                </a:solidFill>
                <a:latin typeface="Arial"/>
                <a:cs typeface="Arial"/>
              </a:rPr>
              <a:t>Mast</a:t>
            </a:r>
            <a:endParaRPr sz="3200">
              <a:latin typeface="Arial"/>
              <a:cs typeface="Arial"/>
            </a:endParaRPr>
          </a:p>
          <a:p>
            <a:pPr marL="469265" indent="-456565">
              <a:lnSpc>
                <a:spcPct val="100000"/>
              </a:lnSpc>
              <a:buFont typeface="Wingdings"/>
              <a:buChar char=""/>
              <a:tabLst>
                <a:tab pos="469265" algn="l"/>
              </a:tabLst>
            </a:pPr>
            <a:r>
              <a:rPr sz="3200" b="1" dirty="0">
                <a:solidFill>
                  <a:srgbClr val="000066"/>
                </a:solidFill>
                <a:latin typeface="Arial"/>
                <a:cs typeface="Arial"/>
              </a:rPr>
              <a:t>Procedures</a:t>
            </a:r>
            <a:r>
              <a:rPr sz="3200" b="1" spc="-6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000066"/>
                </a:solidFill>
                <a:latin typeface="Arial"/>
                <a:cs typeface="Arial"/>
              </a:rPr>
              <a:t>for</a:t>
            </a:r>
            <a:r>
              <a:rPr sz="3200" b="1" spc="-5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000066"/>
                </a:solidFill>
                <a:latin typeface="Arial"/>
                <a:cs typeface="Arial"/>
              </a:rPr>
              <a:t>Requesting</a:t>
            </a:r>
            <a:r>
              <a:rPr sz="3200" b="1" spc="-8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3200" b="1" spc="-20" dirty="0">
                <a:solidFill>
                  <a:srgbClr val="000066"/>
                </a:solidFill>
                <a:latin typeface="Arial"/>
                <a:cs typeface="Arial"/>
              </a:rPr>
              <a:t>Mast</a:t>
            </a:r>
            <a:endParaRPr sz="3200">
              <a:latin typeface="Arial"/>
              <a:cs typeface="Arial"/>
            </a:endParaRPr>
          </a:p>
          <a:p>
            <a:pPr marL="469265" indent="-456565">
              <a:lnSpc>
                <a:spcPct val="100000"/>
              </a:lnSpc>
              <a:buFont typeface="Wingdings"/>
              <a:buChar char=""/>
              <a:tabLst>
                <a:tab pos="469265" algn="l"/>
              </a:tabLst>
            </a:pPr>
            <a:r>
              <a:rPr sz="3200" b="1" spc="-10" dirty="0">
                <a:solidFill>
                  <a:srgbClr val="000066"/>
                </a:solidFill>
                <a:latin typeface="Arial"/>
                <a:cs typeface="Arial"/>
              </a:rPr>
              <a:t>Assistance</a:t>
            </a:r>
            <a:endParaRPr sz="320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205483" y="1409700"/>
            <a:ext cx="6731634" cy="3289300"/>
            <a:chOff x="1205483" y="1409700"/>
            <a:chExt cx="6731634" cy="328930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05483" y="1409700"/>
              <a:ext cx="6731508" cy="328879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31391" y="1435607"/>
              <a:ext cx="6629400" cy="318668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67027" y="97535"/>
            <a:ext cx="6450330" cy="1338833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1137" rIns="0" bIns="0" rtlCol="0">
            <a:spAutoFit/>
          </a:bodyPr>
          <a:lstStyle/>
          <a:p>
            <a:pPr marL="354330">
              <a:lnSpc>
                <a:spcPct val="100000"/>
              </a:lnSpc>
              <a:spcBef>
                <a:spcPts val="100"/>
              </a:spcBef>
            </a:pPr>
            <a:r>
              <a:rPr dirty="0"/>
              <a:t>The</a:t>
            </a:r>
            <a:r>
              <a:rPr spc="-100" dirty="0"/>
              <a:t> </a:t>
            </a:r>
            <a:r>
              <a:rPr dirty="0"/>
              <a:t>History</a:t>
            </a:r>
            <a:r>
              <a:rPr spc="-95" dirty="0"/>
              <a:t> </a:t>
            </a:r>
            <a:r>
              <a:rPr dirty="0"/>
              <a:t>of</a:t>
            </a:r>
            <a:r>
              <a:rPr spc="-110" dirty="0"/>
              <a:t> </a:t>
            </a:r>
            <a:r>
              <a:rPr spc="-20" dirty="0"/>
              <a:t>Mast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8739" y="1376298"/>
            <a:ext cx="7597775" cy="2952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3695" indent="-340995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353695" algn="l"/>
              </a:tabLst>
            </a:pPr>
            <a:r>
              <a:rPr sz="2400" b="1" dirty="0">
                <a:solidFill>
                  <a:srgbClr val="000066"/>
                </a:solidFill>
                <a:latin typeface="Arial"/>
                <a:cs typeface="Arial"/>
              </a:rPr>
              <a:t>Naval</a:t>
            </a:r>
            <a:r>
              <a:rPr sz="2400" b="1" spc="-6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000066"/>
                </a:solidFill>
                <a:latin typeface="Arial"/>
                <a:cs typeface="Arial"/>
              </a:rPr>
              <a:t>tradition</a:t>
            </a:r>
            <a:endParaRPr sz="2400">
              <a:latin typeface="Arial"/>
              <a:cs typeface="Arial"/>
            </a:endParaRPr>
          </a:p>
          <a:p>
            <a:pPr marL="353695" indent="-340995">
              <a:lnSpc>
                <a:spcPct val="100000"/>
              </a:lnSpc>
              <a:buFont typeface="Wingdings"/>
              <a:buChar char=""/>
              <a:tabLst>
                <a:tab pos="353695" algn="l"/>
              </a:tabLst>
            </a:pPr>
            <a:r>
              <a:rPr sz="2400" b="1" dirty="0">
                <a:solidFill>
                  <a:srgbClr val="000066"/>
                </a:solidFill>
                <a:latin typeface="Arial"/>
                <a:cs typeface="Arial"/>
              </a:rPr>
              <a:t>Commander’s</a:t>
            </a:r>
            <a:r>
              <a:rPr sz="2400" b="1" spc="-3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66"/>
                </a:solidFill>
                <a:latin typeface="Arial"/>
                <a:cs typeface="Arial"/>
              </a:rPr>
              <a:t>interaction</a:t>
            </a:r>
            <a:r>
              <a:rPr sz="2400" b="1" spc="-6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66"/>
                </a:solidFill>
                <a:latin typeface="Arial"/>
                <a:cs typeface="Arial"/>
              </a:rPr>
              <a:t>with</a:t>
            </a:r>
            <a:r>
              <a:rPr sz="2400" b="1" spc="-8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66"/>
                </a:solidFill>
                <a:latin typeface="Arial"/>
                <a:cs typeface="Arial"/>
              </a:rPr>
              <a:t>ship’s</a:t>
            </a:r>
            <a:r>
              <a:rPr sz="2400" b="1" spc="-6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400" b="1" spc="-20" dirty="0">
                <a:solidFill>
                  <a:srgbClr val="000066"/>
                </a:solidFill>
                <a:latin typeface="Arial"/>
                <a:cs typeface="Arial"/>
              </a:rPr>
              <a:t>crew</a:t>
            </a:r>
            <a:endParaRPr sz="2400">
              <a:latin typeface="Arial"/>
              <a:cs typeface="Arial"/>
            </a:endParaRPr>
          </a:p>
          <a:p>
            <a:pPr marL="353695" indent="-340995">
              <a:lnSpc>
                <a:spcPct val="100000"/>
              </a:lnSpc>
              <a:buFont typeface="Wingdings"/>
              <a:buChar char=""/>
              <a:tabLst>
                <a:tab pos="353695" algn="l"/>
              </a:tabLst>
            </a:pPr>
            <a:r>
              <a:rPr sz="2400" b="1" dirty="0">
                <a:solidFill>
                  <a:srgbClr val="000066"/>
                </a:solidFill>
                <a:latin typeface="Arial"/>
                <a:cs typeface="Arial"/>
              </a:rPr>
              <a:t>Dispense</a:t>
            </a:r>
            <a:r>
              <a:rPr sz="2400" b="1" spc="-14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000066"/>
                </a:solidFill>
                <a:latin typeface="Arial"/>
                <a:cs typeface="Arial"/>
              </a:rPr>
              <a:t>punishment</a:t>
            </a:r>
            <a:endParaRPr sz="2400">
              <a:latin typeface="Arial"/>
              <a:cs typeface="Arial"/>
            </a:endParaRPr>
          </a:p>
          <a:p>
            <a:pPr marL="353695" indent="-340995">
              <a:lnSpc>
                <a:spcPct val="100000"/>
              </a:lnSpc>
              <a:buFont typeface="Wingdings"/>
              <a:buChar char=""/>
              <a:tabLst>
                <a:tab pos="353695" algn="l"/>
              </a:tabLst>
            </a:pPr>
            <a:r>
              <a:rPr sz="2400" b="1" dirty="0">
                <a:solidFill>
                  <a:srgbClr val="000066"/>
                </a:solidFill>
                <a:latin typeface="Arial"/>
                <a:cs typeface="Arial"/>
              </a:rPr>
              <a:t>Present</a:t>
            </a:r>
            <a:r>
              <a:rPr sz="2400" b="1" spc="-8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000066"/>
                </a:solidFill>
                <a:latin typeface="Arial"/>
                <a:cs typeface="Arial"/>
              </a:rPr>
              <a:t>awards</a:t>
            </a:r>
            <a:endParaRPr sz="2400">
              <a:latin typeface="Arial"/>
              <a:cs typeface="Arial"/>
            </a:endParaRPr>
          </a:p>
          <a:p>
            <a:pPr marL="353695" indent="-340995">
              <a:lnSpc>
                <a:spcPct val="100000"/>
              </a:lnSpc>
              <a:buFont typeface="Wingdings"/>
              <a:buChar char=""/>
              <a:tabLst>
                <a:tab pos="353695" algn="l"/>
              </a:tabLst>
            </a:pPr>
            <a:r>
              <a:rPr sz="2400" b="1" dirty="0">
                <a:solidFill>
                  <a:srgbClr val="000066"/>
                </a:solidFill>
                <a:latin typeface="Arial"/>
                <a:cs typeface="Arial"/>
              </a:rPr>
              <a:t>Accept</a:t>
            </a:r>
            <a:r>
              <a:rPr sz="2400" b="1" spc="-9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000066"/>
                </a:solidFill>
                <a:latin typeface="Arial"/>
                <a:cs typeface="Arial"/>
              </a:rPr>
              <a:t>grievances</a:t>
            </a:r>
            <a:endParaRPr sz="2400">
              <a:latin typeface="Arial"/>
              <a:cs typeface="Arial"/>
            </a:endParaRPr>
          </a:p>
          <a:p>
            <a:pPr marL="353695" marR="5080" indent="-341630">
              <a:lnSpc>
                <a:spcPct val="100000"/>
              </a:lnSpc>
              <a:spcBef>
                <a:spcPts val="5"/>
              </a:spcBef>
              <a:buFont typeface="Wingdings"/>
              <a:buChar char=""/>
              <a:tabLst>
                <a:tab pos="353695" algn="l"/>
              </a:tabLst>
            </a:pPr>
            <a:r>
              <a:rPr sz="2400" b="1" dirty="0">
                <a:solidFill>
                  <a:srgbClr val="000066"/>
                </a:solidFill>
                <a:latin typeface="Arial"/>
                <a:cs typeface="Arial"/>
              </a:rPr>
              <a:t>Ship’s</a:t>
            </a:r>
            <a:r>
              <a:rPr sz="2400" b="1" spc="-5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66"/>
                </a:solidFill>
                <a:latin typeface="Arial"/>
                <a:cs typeface="Arial"/>
              </a:rPr>
              <a:t>crew</a:t>
            </a:r>
            <a:r>
              <a:rPr sz="2400" b="1" spc="-4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66"/>
                </a:solidFill>
                <a:latin typeface="Arial"/>
                <a:cs typeface="Arial"/>
              </a:rPr>
              <a:t>had</a:t>
            </a:r>
            <a:r>
              <a:rPr sz="2400" b="1" spc="-3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66"/>
                </a:solidFill>
                <a:latin typeface="Arial"/>
                <a:cs typeface="Arial"/>
              </a:rPr>
              <a:t>guaranteed</a:t>
            </a:r>
            <a:r>
              <a:rPr sz="2400" b="1" spc="-3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66"/>
                </a:solidFill>
                <a:latin typeface="Arial"/>
                <a:cs typeface="Arial"/>
              </a:rPr>
              <a:t>right</a:t>
            </a:r>
            <a:r>
              <a:rPr sz="2400" b="1" spc="-4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66"/>
                </a:solidFill>
                <a:latin typeface="Arial"/>
                <a:cs typeface="Arial"/>
              </a:rPr>
              <a:t>to</a:t>
            </a:r>
            <a:r>
              <a:rPr sz="2400" b="1" spc="-2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66"/>
                </a:solidFill>
                <a:latin typeface="Arial"/>
                <a:cs typeface="Arial"/>
              </a:rPr>
              <a:t>speak</a:t>
            </a:r>
            <a:r>
              <a:rPr sz="2400" b="1" spc="-2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66"/>
                </a:solidFill>
                <a:latin typeface="Arial"/>
                <a:cs typeface="Arial"/>
              </a:rPr>
              <a:t>to</a:t>
            </a:r>
            <a:r>
              <a:rPr sz="2400" b="1" spc="-4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000066"/>
                </a:solidFill>
                <a:latin typeface="Arial"/>
                <a:cs typeface="Arial"/>
              </a:rPr>
              <a:t>their Commander</a:t>
            </a:r>
            <a:endParaRPr sz="2400">
              <a:latin typeface="Arial"/>
              <a:cs typeface="Arial"/>
            </a:endParaRPr>
          </a:p>
          <a:p>
            <a:pPr marL="353695" indent="-340995">
              <a:lnSpc>
                <a:spcPct val="100000"/>
              </a:lnSpc>
              <a:buFont typeface="Wingdings"/>
              <a:buChar char=""/>
              <a:tabLst>
                <a:tab pos="353695" algn="l"/>
              </a:tabLst>
            </a:pPr>
            <a:r>
              <a:rPr sz="2400" b="1" dirty="0">
                <a:solidFill>
                  <a:srgbClr val="000066"/>
                </a:solidFill>
                <a:latin typeface="Arial"/>
                <a:cs typeface="Arial"/>
              </a:rPr>
              <a:t>Solutions</a:t>
            </a:r>
            <a:r>
              <a:rPr sz="2400" b="1" spc="-5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66"/>
                </a:solidFill>
                <a:latin typeface="Arial"/>
                <a:cs typeface="Arial"/>
              </a:rPr>
              <a:t>were</a:t>
            </a:r>
            <a:r>
              <a:rPr sz="2400" b="1" spc="-5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66"/>
                </a:solidFill>
                <a:latin typeface="Arial"/>
                <a:cs typeface="Arial"/>
              </a:rPr>
              <a:t>not</a:t>
            </a:r>
            <a:r>
              <a:rPr sz="2400" b="1" spc="-3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000066"/>
                </a:solidFill>
                <a:latin typeface="Arial"/>
                <a:cs typeface="Arial"/>
              </a:rPr>
              <a:t>assured</a:t>
            </a:r>
            <a:endParaRPr sz="240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4786845" y="3896809"/>
            <a:ext cx="3540760" cy="2961640"/>
            <a:chOff x="4786845" y="3896809"/>
            <a:chExt cx="3540760" cy="296164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86845" y="3896809"/>
              <a:ext cx="3540329" cy="296119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94503" y="3904487"/>
              <a:ext cx="3474720" cy="2926077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fld id="{81D60167-4931-47E6-BA6A-407CBD079E47}" type="slidenum">
              <a:rPr spc="-25" dirty="0"/>
              <a:t>3</a:t>
            </a:fld>
            <a:endParaRPr spc="-25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21179" y="97535"/>
            <a:ext cx="5534406" cy="1338833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1137" rIns="0" bIns="0" rtlCol="0">
            <a:spAutoFit/>
          </a:bodyPr>
          <a:lstStyle/>
          <a:p>
            <a:pPr marL="808355">
              <a:lnSpc>
                <a:spcPct val="100000"/>
              </a:lnSpc>
              <a:spcBef>
                <a:spcPts val="100"/>
              </a:spcBef>
            </a:pPr>
            <a:r>
              <a:rPr dirty="0"/>
              <a:t>Purpose</a:t>
            </a:r>
            <a:r>
              <a:rPr spc="-114" dirty="0"/>
              <a:t> </a:t>
            </a:r>
            <a:r>
              <a:rPr dirty="0"/>
              <a:t>of</a:t>
            </a:r>
            <a:r>
              <a:rPr spc="-135" dirty="0"/>
              <a:t> </a:t>
            </a:r>
            <a:r>
              <a:rPr spc="-20" dirty="0"/>
              <a:t>Mast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fld id="{81D60167-4931-47E6-BA6A-407CBD079E47}" type="slidenum">
              <a:rPr spc="-25" dirty="0"/>
              <a:t>4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15315" y="1752676"/>
            <a:ext cx="8199755" cy="25869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3695" indent="-340995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353695" algn="l"/>
              </a:tabLst>
            </a:pPr>
            <a:r>
              <a:rPr sz="2400" b="1" dirty="0">
                <a:solidFill>
                  <a:srgbClr val="000066"/>
                </a:solidFill>
                <a:latin typeface="Arial"/>
                <a:cs typeface="Arial"/>
              </a:rPr>
              <a:t>Convey</a:t>
            </a:r>
            <a:r>
              <a:rPr sz="2400" b="1" spc="-3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66"/>
                </a:solidFill>
                <a:latin typeface="Arial"/>
                <a:cs typeface="Arial"/>
              </a:rPr>
              <a:t>grievances</a:t>
            </a:r>
            <a:r>
              <a:rPr sz="2400" b="1" spc="-3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66"/>
                </a:solidFill>
                <a:latin typeface="Arial"/>
                <a:cs typeface="Arial"/>
              </a:rPr>
              <a:t>directly</a:t>
            </a:r>
            <a:r>
              <a:rPr sz="2400" b="1" spc="-5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66"/>
                </a:solidFill>
                <a:latin typeface="Arial"/>
                <a:cs typeface="Arial"/>
              </a:rPr>
              <a:t>to</a:t>
            </a:r>
            <a:r>
              <a:rPr sz="2400" b="1" spc="-4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66"/>
                </a:solidFill>
                <a:latin typeface="Arial"/>
                <a:cs typeface="Arial"/>
              </a:rPr>
              <a:t>the</a:t>
            </a:r>
            <a:r>
              <a:rPr sz="2400" b="1" spc="-5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000066"/>
                </a:solidFill>
                <a:latin typeface="Arial"/>
                <a:cs typeface="Arial"/>
              </a:rPr>
              <a:t>Commander</a:t>
            </a:r>
            <a:endParaRPr sz="2400" dirty="0">
              <a:latin typeface="Arial"/>
              <a:cs typeface="Arial"/>
            </a:endParaRPr>
          </a:p>
          <a:p>
            <a:pPr marL="353695" indent="-340995">
              <a:lnSpc>
                <a:spcPct val="100000"/>
              </a:lnSpc>
              <a:spcBef>
                <a:spcPts val="5"/>
              </a:spcBef>
              <a:buFont typeface="Wingdings"/>
              <a:buChar char=""/>
              <a:tabLst>
                <a:tab pos="353695" algn="l"/>
                <a:tab pos="3418204" algn="l"/>
              </a:tabLst>
            </a:pPr>
            <a:r>
              <a:rPr sz="2400" b="1" dirty="0">
                <a:solidFill>
                  <a:srgbClr val="000066"/>
                </a:solidFill>
                <a:latin typeface="Arial"/>
                <a:cs typeface="Arial"/>
              </a:rPr>
              <a:t>Provides</a:t>
            </a:r>
            <a:r>
              <a:rPr sz="2400" b="1" spc="-5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66"/>
                </a:solidFill>
                <a:latin typeface="Arial"/>
                <a:cs typeface="Arial"/>
              </a:rPr>
              <a:t>a</a:t>
            </a:r>
            <a:r>
              <a:rPr sz="2400" b="1" spc="-5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000066"/>
                </a:solidFill>
                <a:latin typeface="Arial"/>
                <a:cs typeface="Arial"/>
              </a:rPr>
              <a:t>personal</a:t>
            </a:r>
            <a:r>
              <a:rPr lang="en-US" sz="2400" b="1" spc="-1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66"/>
                </a:solidFill>
                <a:latin typeface="Arial"/>
                <a:cs typeface="Arial"/>
              </a:rPr>
              <a:t>audience</a:t>
            </a:r>
            <a:r>
              <a:rPr sz="2400" b="1" spc="-3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66"/>
                </a:solidFill>
                <a:latin typeface="Arial"/>
                <a:cs typeface="Arial"/>
              </a:rPr>
              <a:t>with</a:t>
            </a:r>
            <a:r>
              <a:rPr sz="2400" b="1" spc="-5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000066"/>
                </a:solidFill>
                <a:latin typeface="Arial"/>
                <a:cs typeface="Arial"/>
              </a:rPr>
              <a:t>Commander*</a:t>
            </a:r>
            <a:endParaRPr sz="2400" dirty="0">
              <a:latin typeface="Arial"/>
              <a:cs typeface="Arial"/>
            </a:endParaRPr>
          </a:p>
          <a:p>
            <a:pPr marL="353695" indent="-340995">
              <a:lnSpc>
                <a:spcPct val="100000"/>
              </a:lnSpc>
              <a:buFont typeface="Wingdings"/>
              <a:buChar char=""/>
              <a:tabLst>
                <a:tab pos="353695" algn="l"/>
              </a:tabLst>
            </a:pPr>
            <a:r>
              <a:rPr sz="2400" b="1" dirty="0">
                <a:solidFill>
                  <a:srgbClr val="000066"/>
                </a:solidFill>
                <a:latin typeface="Arial"/>
                <a:cs typeface="Arial"/>
              </a:rPr>
              <a:t>Expedite</a:t>
            </a:r>
            <a:r>
              <a:rPr sz="2400" b="1" spc="-5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66"/>
                </a:solidFill>
                <a:latin typeface="Arial"/>
                <a:cs typeface="Arial"/>
              </a:rPr>
              <a:t>processing</a:t>
            </a:r>
            <a:r>
              <a:rPr sz="2400" b="1" spc="-6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66"/>
                </a:solidFill>
                <a:latin typeface="Arial"/>
                <a:cs typeface="Arial"/>
              </a:rPr>
              <a:t>of</a:t>
            </a:r>
            <a:r>
              <a:rPr sz="2400" b="1" spc="-5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66"/>
                </a:solidFill>
                <a:latin typeface="Arial"/>
                <a:cs typeface="Arial"/>
              </a:rPr>
              <a:t>urgent</a:t>
            </a:r>
            <a:r>
              <a:rPr sz="2400" b="1" spc="-6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000066"/>
                </a:solidFill>
                <a:latin typeface="Arial"/>
                <a:cs typeface="Arial"/>
              </a:rPr>
              <a:t>concerns</a:t>
            </a:r>
            <a:endParaRPr sz="2400" dirty="0">
              <a:latin typeface="Arial"/>
              <a:cs typeface="Arial"/>
            </a:endParaRPr>
          </a:p>
          <a:p>
            <a:pPr marL="353695" indent="-340995">
              <a:lnSpc>
                <a:spcPct val="100000"/>
              </a:lnSpc>
              <a:buFont typeface="Wingdings"/>
              <a:buChar char=""/>
              <a:tabLst>
                <a:tab pos="353695" algn="l"/>
              </a:tabLst>
            </a:pPr>
            <a:r>
              <a:rPr sz="2400" b="1" dirty="0">
                <a:solidFill>
                  <a:srgbClr val="000066"/>
                </a:solidFill>
                <a:latin typeface="Arial"/>
                <a:cs typeface="Arial"/>
              </a:rPr>
              <a:t>Should</a:t>
            </a:r>
            <a:r>
              <a:rPr sz="2400" b="1" spc="-4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66"/>
                </a:solidFill>
                <a:latin typeface="Arial"/>
                <a:cs typeface="Arial"/>
              </a:rPr>
              <a:t>employ</a:t>
            </a:r>
            <a:r>
              <a:rPr sz="2400" b="1" spc="-3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66"/>
                </a:solidFill>
                <a:latin typeface="Arial"/>
                <a:cs typeface="Arial"/>
              </a:rPr>
              <a:t>the</a:t>
            </a:r>
            <a:r>
              <a:rPr sz="2400" b="1" spc="-2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66"/>
                </a:solidFill>
                <a:latin typeface="Arial"/>
                <a:cs typeface="Arial"/>
              </a:rPr>
              <a:t>entire</a:t>
            </a:r>
            <a:r>
              <a:rPr sz="2400" b="1" spc="-3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66"/>
                </a:solidFill>
                <a:latin typeface="Arial"/>
                <a:cs typeface="Arial"/>
              </a:rPr>
              <a:t>Chain</a:t>
            </a:r>
            <a:r>
              <a:rPr sz="2400" b="1" spc="-2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66"/>
                </a:solidFill>
                <a:latin typeface="Arial"/>
                <a:cs typeface="Arial"/>
              </a:rPr>
              <a:t>of</a:t>
            </a:r>
            <a:r>
              <a:rPr sz="2400" b="1" spc="-2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66"/>
                </a:solidFill>
                <a:latin typeface="Arial"/>
                <a:cs typeface="Arial"/>
              </a:rPr>
              <a:t>Command</a:t>
            </a:r>
            <a:r>
              <a:rPr sz="2400" b="1" spc="-2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66"/>
                </a:solidFill>
                <a:latin typeface="Arial"/>
                <a:cs typeface="Arial"/>
              </a:rPr>
              <a:t>to</a:t>
            </a:r>
            <a:r>
              <a:rPr sz="2400" b="1" spc="-2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000066"/>
                </a:solidFill>
                <a:latin typeface="Arial"/>
                <a:cs typeface="Arial"/>
              </a:rPr>
              <a:t>assist</a:t>
            </a:r>
            <a:endParaRPr sz="2400" dirty="0">
              <a:latin typeface="Arial"/>
              <a:cs typeface="Arial"/>
            </a:endParaRPr>
          </a:p>
          <a:p>
            <a:pPr marL="353695" indent="-340995">
              <a:lnSpc>
                <a:spcPct val="100000"/>
              </a:lnSpc>
              <a:buFont typeface="Wingdings"/>
              <a:buChar char=""/>
              <a:tabLst>
                <a:tab pos="353695" algn="l"/>
              </a:tabLst>
            </a:pPr>
            <a:r>
              <a:rPr sz="2400" b="1" dirty="0">
                <a:solidFill>
                  <a:srgbClr val="000066"/>
                </a:solidFill>
                <a:latin typeface="Arial"/>
                <a:cs typeface="Arial"/>
              </a:rPr>
              <a:t>Should</a:t>
            </a:r>
            <a:r>
              <a:rPr sz="2400" b="1" spc="-4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66"/>
                </a:solidFill>
                <a:latin typeface="Arial"/>
                <a:cs typeface="Arial"/>
              </a:rPr>
              <a:t>not</a:t>
            </a:r>
            <a:r>
              <a:rPr sz="2400" b="1" spc="-3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66"/>
                </a:solidFill>
                <a:latin typeface="Arial"/>
                <a:cs typeface="Arial"/>
              </a:rPr>
              <a:t>dismiss</a:t>
            </a:r>
            <a:r>
              <a:rPr sz="2400" b="1" spc="-2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66"/>
                </a:solidFill>
                <a:latin typeface="Arial"/>
                <a:cs typeface="Arial"/>
              </a:rPr>
              <a:t>the</a:t>
            </a:r>
            <a:r>
              <a:rPr sz="2400" b="1" spc="-3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66"/>
                </a:solidFill>
                <a:latin typeface="Arial"/>
                <a:cs typeface="Arial"/>
              </a:rPr>
              <a:t>“Chain</a:t>
            </a:r>
            <a:r>
              <a:rPr sz="2400" b="1" spc="-2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66"/>
                </a:solidFill>
                <a:latin typeface="Arial"/>
                <a:cs typeface="Arial"/>
              </a:rPr>
              <a:t>of</a:t>
            </a:r>
            <a:r>
              <a:rPr sz="2400" b="1" spc="-3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000066"/>
                </a:solidFill>
                <a:latin typeface="Arial"/>
                <a:cs typeface="Arial"/>
              </a:rPr>
              <a:t>Concern”</a:t>
            </a:r>
            <a:endParaRPr sz="2400" dirty="0">
              <a:latin typeface="Arial"/>
              <a:cs typeface="Arial"/>
            </a:endParaRPr>
          </a:p>
          <a:p>
            <a:pPr marL="353695" indent="-340995">
              <a:lnSpc>
                <a:spcPct val="100000"/>
              </a:lnSpc>
              <a:buFont typeface="Wingdings"/>
              <a:buChar char=""/>
              <a:tabLst>
                <a:tab pos="353695" algn="l"/>
              </a:tabLst>
            </a:pPr>
            <a:r>
              <a:rPr sz="2400" b="1" dirty="0">
                <a:solidFill>
                  <a:srgbClr val="000066"/>
                </a:solidFill>
                <a:latin typeface="Arial"/>
                <a:cs typeface="Arial"/>
              </a:rPr>
              <a:t>Should</a:t>
            </a:r>
            <a:r>
              <a:rPr sz="2400" b="1" spc="-5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66"/>
                </a:solidFill>
                <a:latin typeface="Arial"/>
                <a:cs typeface="Arial"/>
              </a:rPr>
              <a:t>not</a:t>
            </a:r>
            <a:r>
              <a:rPr sz="2400" b="1" spc="-4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66"/>
                </a:solidFill>
                <a:latin typeface="Arial"/>
                <a:cs typeface="Arial"/>
              </a:rPr>
              <a:t>replace</a:t>
            </a:r>
            <a:r>
              <a:rPr sz="2400" b="1" spc="-3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66"/>
                </a:solidFill>
                <a:latin typeface="Arial"/>
                <a:cs typeface="Arial"/>
              </a:rPr>
              <a:t>established</a:t>
            </a:r>
            <a:r>
              <a:rPr sz="2400" b="1" spc="-5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66"/>
                </a:solidFill>
                <a:latin typeface="Arial"/>
                <a:cs typeface="Arial"/>
              </a:rPr>
              <a:t>staff</a:t>
            </a:r>
            <a:r>
              <a:rPr sz="2400" b="1" spc="-3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000066"/>
                </a:solidFill>
                <a:latin typeface="Arial"/>
                <a:cs typeface="Arial"/>
              </a:rPr>
              <a:t>functions</a:t>
            </a:r>
            <a:endParaRPr sz="2400" dirty="0">
              <a:latin typeface="Arial"/>
              <a:cs typeface="Arial"/>
            </a:endParaRPr>
          </a:p>
          <a:p>
            <a:pPr marL="353695" indent="-340995">
              <a:lnSpc>
                <a:spcPct val="100000"/>
              </a:lnSpc>
              <a:buFont typeface="Wingdings"/>
              <a:buChar char=""/>
              <a:tabLst>
                <a:tab pos="353695" algn="l"/>
              </a:tabLst>
            </a:pPr>
            <a:r>
              <a:rPr sz="2400" b="1" dirty="0">
                <a:solidFill>
                  <a:srgbClr val="000066"/>
                </a:solidFill>
                <a:latin typeface="Arial"/>
                <a:cs typeface="Arial"/>
              </a:rPr>
              <a:t>Should</a:t>
            </a:r>
            <a:r>
              <a:rPr sz="2400" b="1" spc="-6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66"/>
                </a:solidFill>
                <a:latin typeface="Arial"/>
                <a:cs typeface="Arial"/>
              </a:rPr>
              <a:t>never</a:t>
            </a:r>
            <a:r>
              <a:rPr sz="2400" b="1" spc="-3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66"/>
                </a:solidFill>
                <a:latin typeface="Arial"/>
                <a:cs typeface="Arial"/>
              </a:rPr>
              <a:t>supplant</a:t>
            </a:r>
            <a:r>
              <a:rPr sz="2400" b="1" spc="-6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66"/>
                </a:solidFill>
                <a:latin typeface="Arial"/>
                <a:cs typeface="Arial"/>
              </a:rPr>
              <a:t>informal</a:t>
            </a:r>
            <a:r>
              <a:rPr sz="2400" b="1" spc="-4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000066"/>
                </a:solidFill>
                <a:latin typeface="Arial"/>
                <a:cs typeface="Arial"/>
              </a:rPr>
              <a:t>discourse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43967" y="5290566"/>
            <a:ext cx="8712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0066"/>
                </a:solidFill>
                <a:latin typeface="Arial"/>
                <a:cs typeface="Arial"/>
              </a:rPr>
              <a:t>*</a:t>
            </a:r>
            <a:r>
              <a:rPr sz="1800" b="1" spc="-9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0066"/>
                </a:solidFill>
                <a:latin typeface="Arial"/>
                <a:cs typeface="Arial"/>
              </a:rPr>
              <a:t>Appearance</a:t>
            </a:r>
            <a:r>
              <a:rPr sz="1800" b="1" spc="-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0066"/>
                </a:solidFill>
                <a:latin typeface="Arial"/>
                <a:cs typeface="Arial"/>
              </a:rPr>
              <a:t>with</a:t>
            </a:r>
            <a:r>
              <a:rPr sz="1800" b="1" spc="-5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0066"/>
                </a:solidFill>
                <a:latin typeface="Arial"/>
                <a:cs typeface="Arial"/>
              </a:rPr>
              <a:t>Commander</a:t>
            </a:r>
            <a:r>
              <a:rPr sz="1800" b="1" spc="-2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0066"/>
                </a:solidFill>
                <a:latin typeface="Arial"/>
                <a:cs typeface="Arial"/>
              </a:rPr>
              <a:t>should</a:t>
            </a:r>
            <a:r>
              <a:rPr sz="1800" b="1" spc="-3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0066"/>
                </a:solidFill>
                <a:latin typeface="Arial"/>
                <a:cs typeface="Arial"/>
              </a:rPr>
              <a:t>not</a:t>
            </a:r>
            <a:r>
              <a:rPr sz="1800" b="1" spc="-3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0066"/>
                </a:solidFill>
                <a:latin typeface="Arial"/>
                <a:cs typeface="Arial"/>
              </a:rPr>
              <a:t>present</a:t>
            </a:r>
            <a:r>
              <a:rPr sz="1800" b="1" spc="-2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0066"/>
                </a:solidFill>
                <a:latin typeface="Arial"/>
                <a:cs typeface="Arial"/>
              </a:rPr>
              <a:t>a</a:t>
            </a:r>
            <a:r>
              <a:rPr sz="1800" b="1" spc="-2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0066"/>
                </a:solidFill>
                <a:latin typeface="Arial"/>
                <a:cs typeface="Arial"/>
              </a:rPr>
              <a:t>conflict</a:t>
            </a:r>
            <a:r>
              <a:rPr sz="1800" b="1" spc="-4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0066"/>
                </a:solidFill>
                <a:latin typeface="Arial"/>
                <a:cs typeface="Arial"/>
              </a:rPr>
              <a:t>of</a:t>
            </a:r>
            <a:r>
              <a:rPr sz="1800" b="1" spc="-1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0066"/>
                </a:solidFill>
                <a:latin typeface="Arial"/>
                <a:cs typeface="Arial"/>
              </a:rPr>
              <a:t>interest</a:t>
            </a:r>
            <a:r>
              <a:rPr sz="1800" b="1" spc="-2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0066"/>
                </a:solidFill>
                <a:latin typeface="Arial"/>
                <a:cs typeface="Arial"/>
              </a:rPr>
              <a:t>or</a:t>
            </a:r>
            <a:r>
              <a:rPr sz="1800" b="1" spc="-2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0066"/>
                </a:solidFill>
                <a:latin typeface="Arial"/>
                <a:cs typeface="Arial"/>
              </a:rPr>
              <a:t>affect neutrality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77923" y="97535"/>
            <a:ext cx="6723126" cy="1338833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1137" rIns="0" bIns="0" rtlCol="0">
            <a:spAutoFit/>
          </a:bodyPr>
          <a:lstStyle/>
          <a:p>
            <a:pPr marL="664845">
              <a:lnSpc>
                <a:spcPct val="100000"/>
              </a:lnSpc>
              <a:spcBef>
                <a:spcPts val="100"/>
              </a:spcBef>
            </a:pPr>
            <a:r>
              <a:rPr dirty="0"/>
              <a:t>Request</a:t>
            </a:r>
            <a:r>
              <a:rPr spc="-120" dirty="0"/>
              <a:t> </a:t>
            </a:r>
            <a:r>
              <a:rPr dirty="0"/>
              <a:t>Mast</a:t>
            </a:r>
            <a:r>
              <a:rPr spc="-125" dirty="0"/>
              <a:t> </a:t>
            </a:r>
            <a:r>
              <a:rPr spc="-10" dirty="0"/>
              <a:t>Policy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103631" y="1328927"/>
            <a:ext cx="8764905" cy="2464435"/>
            <a:chOff x="103631" y="1328927"/>
            <a:chExt cx="8764905" cy="2464435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0019" y="1354835"/>
              <a:ext cx="8636508" cy="235762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3631" y="1328927"/>
              <a:ext cx="8764524" cy="2464308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90500" y="1385315"/>
              <a:ext cx="8525510" cy="2246630"/>
            </a:xfrm>
            <a:custGeom>
              <a:avLst/>
              <a:gdLst/>
              <a:ahLst/>
              <a:cxnLst/>
              <a:rect l="l" t="t" r="r" b="b"/>
              <a:pathLst>
                <a:path w="8525510" h="2246629">
                  <a:moveTo>
                    <a:pt x="8525256" y="0"/>
                  </a:moveTo>
                  <a:lnTo>
                    <a:pt x="0" y="0"/>
                  </a:lnTo>
                  <a:lnTo>
                    <a:pt x="0" y="2246375"/>
                  </a:lnTo>
                  <a:lnTo>
                    <a:pt x="8525256" y="2246375"/>
                  </a:lnTo>
                  <a:lnTo>
                    <a:pt x="852525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90500" y="1385315"/>
              <a:ext cx="8525510" cy="2246630"/>
            </a:xfrm>
            <a:custGeom>
              <a:avLst/>
              <a:gdLst/>
              <a:ahLst/>
              <a:cxnLst/>
              <a:rect l="l" t="t" r="r" b="b"/>
              <a:pathLst>
                <a:path w="8525510" h="2246629">
                  <a:moveTo>
                    <a:pt x="0" y="2246375"/>
                  </a:moveTo>
                  <a:lnTo>
                    <a:pt x="8525256" y="2246375"/>
                  </a:lnTo>
                  <a:lnTo>
                    <a:pt x="8525256" y="0"/>
                  </a:lnTo>
                  <a:lnTo>
                    <a:pt x="0" y="0"/>
                  </a:lnTo>
                  <a:lnTo>
                    <a:pt x="0" y="2246375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269240" y="1411351"/>
            <a:ext cx="8315959" cy="50260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Arial"/>
                <a:cs typeface="Arial"/>
              </a:rPr>
              <a:t>According</a:t>
            </a:r>
            <a:r>
              <a:rPr sz="2000" spc="-4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to</a:t>
            </a:r>
            <a:r>
              <a:rPr sz="2000" spc="-1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Marine</a:t>
            </a:r>
            <a:r>
              <a:rPr sz="2000" b="1" spc="-4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Corps</a:t>
            </a:r>
            <a:r>
              <a:rPr sz="2000" b="1" spc="-20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Order</a:t>
            </a:r>
            <a:r>
              <a:rPr sz="2000" b="1" spc="-35" dirty="0">
                <a:latin typeface="Arial"/>
                <a:cs typeface="Arial"/>
              </a:rPr>
              <a:t> </a:t>
            </a:r>
            <a:r>
              <a:rPr sz="2000" b="1" dirty="0">
                <a:latin typeface="Arial"/>
                <a:cs typeface="Arial"/>
              </a:rPr>
              <a:t>1700.23G</a:t>
            </a:r>
            <a:r>
              <a:rPr sz="2000" dirty="0">
                <a:latin typeface="Arial"/>
                <a:cs typeface="Arial"/>
              </a:rPr>
              <a:t>,</a:t>
            </a:r>
            <a:r>
              <a:rPr sz="2000" spc="-5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it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is</a:t>
            </a:r>
            <a:r>
              <a:rPr sz="2000" spc="-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"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the</a:t>
            </a:r>
            <a:r>
              <a:rPr sz="2000" b="1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right</a:t>
            </a:r>
            <a:r>
              <a:rPr sz="2000" b="1" spc="-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of</a:t>
            </a:r>
            <a:r>
              <a:rPr sz="2000" b="1" spc="-25" dirty="0">
                <a:solidFill>
                  <a:srgbClr val="FF0000"/>
                </a:solidFill>
                <a:latin typeface="Arial"/>
                <a:cs typeface="Arial"/>
              </a:rPr>
              <a:t> all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Marines</a:t>
            </a:r>
            <a:r>
              <a:rPr sz="2000" b="1" spc="-5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to</a:t>
            </a:r>
            <a:r>
              <a:rPr sz="2000" b="1" spc="-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directly</a:t>
            </a:r>
            <a:r>
              <a:rPr sz="2000" b="1" spc="-5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seek</a:t>
            </a:r>
            <a:r>
              <a:rPr sz="2000" b="1" spc="-5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assistance</a:t>
            </a:r>
            <a:r>
              <a:rPr sz="2000" b="1" spc="-6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from,</a:t>
            </a:r>
            <a:r>
              <a:rPr sz="2000" b="1" spc="-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or</a:t>
            </a:r>
            <a:r>
              <a:rPr sz="2000" b="1" spc="-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0000"/>
                </a:solidFill>
                <a:latin typeface="Arial"/>
                <a:cs typeface="Arial"/>
              </a:rPr>
              <a:t>communicate</a:t>
            </a:r>
            <a:r>
              <a:rPr sz="2000" b="1" spc="50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grievances</a:t>
            </a:r>
            <a:r>
              <a:rPr sz="2000" b="1" spc="-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to,</a:t>
            </a:r>
            <a:r>
              <a:rPr sz="2000" b="1" spc="-5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their</a:t>
            </a:r>
            <a:r>
              <a:rPr sz="2000" b="1" spc="-5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commanding</a:t>
            </a:r>
            <a:r>
              <a:rPr sz="2000" b="1" spc="-5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officers</a:t>
            </a:r>
            <a:r>
              <a:rPr sz="2000" dirty="0">
                <a:latin typeface="Arial"/>
                <a:cs typeface="Arial"/>
              </a:rPr>
              <a:t>."</a:t>
            </a:r>
            <a:r>
              <a:rPr sz="2000" spc="-15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A</a:t>
            </a:r>
            <a:r>
              <a:rPr sz="2000" spc="-13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Marine</a:t>
            </a:r>
            <a:r>
              <a:rPr sz="2000" spc="-5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has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spc="-20" dirty="0">
                <a:latin typeface="Arial"/>
                <a:cs typeface="Arial"/>
              </a:rPr>
              <a:t>"the </a:t>
            </a:r>
            <a:r>
              <a:rPr sz="2000" dirty="0">
                <a:latin typeface="Arial"/>
                <a:cs typeface="Arial"/>
              </a:rPr>
              <a:t>opportunity</a:t>
            </a:r>
            <a:r>
              <a:rPr sz="2000" spc="-5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to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communicate</a:t>
            </a:r>
            <a:r>
              <a:rPr sz="2000" spc="-5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not</a:t>
            </a:r>
            <a:r>
              <a:rPr sz="2000" spc="-3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only</a:t>
            </a:r>
            <a:r>
              <a:rPr sz="2000" spc="-2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with</a:t>
            </a:r>
            <a:r>
              <a:rPr sz="2000" spc="-1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his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or</a:t>
            </a:r>
            <a:r>
              <a:rPr sz="2000" spc="-2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her</a:t>
            </a:r>
            <a:r>
              <a:rPr sz="2000" spc="-35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immediate </a:t>
            </a:r>
            <a:r>
              <a:rPr sz="2000" dirty="0">
                <a:latin typeface="Arial"/>
                <a:cs typeface="Arial"/>
              </a:rPr>
              <a:t>commanding</a:t>
            </a:r>
            <a:r>
              <a:rPr sz="2000" spc="-60" dirty="0">
                <a:latin typeface="Arial"/>
                <a:cs typeface="Arial"/>
              </a:rPr>
              <a:t> </a:t>
            </a:r>
            <a:r>
              <a:rPr sz="2000" spc="-10" dirty="0">
                <a:latin typeface="Arial"/>
                <a:cs typeface="Arial"/>
              </a:rPr>
              <a:t>officer,</a:t>
            </a:r>
            <a:r>
              <a:rPr sz="2000" spc="-6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but</a:t>
            </a:r>
            <a:r>
              <a:rPr sz="2000" spc="-45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also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with</a:t>
            </a:r>
            <a:r>
              <a:rPr sz="2000" spc="-40" dirty="0"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commanders</a:t>
            </a:r>
            <a:r>
              <a:rPr sz="2000" b="1" spc="-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up</a:t>
            </a:r>
            <a:r>
              <a:rPr sz="2000" b="1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to</a:t>
            </a:r>
            <a:r>
              <a:rPr sz="2000" b="1" spc="-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and</a:t>
            </a:r>
            <a:r>
              <a:rPr sz="2000" b="1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including</a:t>
            </a:r>
            <a:r>
              <a:rPr sz="2000" b="1" spc="-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spc="-50" dirty="0">
                <a:solidFill>
                  <a:srgbClr val="FF0000"/>
                </a:solidFill>
                <a:latin typeface="Arial"/>
                <a:cs typeface="Arial"/>
              </a:rPr>
              <a:t>a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Commanding</a:t>
            </a:r>
            <a:r>
              <a:rPr sz="2000" b="1" spc="-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General</a:t>
            </a:r>
            <a:r>
              <a:rPr sz="2000" b="1" spc="-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(CG)</a:t>
            </a:r>
            <a:r>
              <a:rPr sz="2000" b="1" spc="-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within</a:t>
            </a:r>
            <a:r>
              <a:rPr sz="2000" b="1" spc="-5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the</a:t>
            </a:r>
            <a:r>
              <a:rPr sz="2000" b="1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chain</a:t>
            </a:r>
            <a:r>
              <a:rPr sz="2000" b="1" spc="-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of</a:t>
            </a:r>
            <a:r>
              <a:rPr sz="2000" b="1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command</a:t>
            </a:r>
            <a:r>
              <a:rPr sz="2000" b="1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at</a:t>
            </a:r>
            <a:r>
              <a:rPr sz="2000" b="1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the</a:t>
            </a:r>
            <a:r>
              <a:rPr sz="2000" b="1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spc="-20" dirty="0">
                <a:solidFill>
                  <a:srgbClr val="FF0000"/>
                </a:solidFill>
                <a:latin typeface="Arial"/>
                <a:cs typeface="Arial"/>
              </a:rPr>
              <a:t>same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base</a:t>
            </a:r>
            <a:r>
              <a:rPr sz="2000" b="1" spc="-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or</a:t>
            </a:r>
            <a:r>
              <a:rPr sz="2000" b="1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immediate</a:t>
            </a:r>
            <a:r>
              <a:rPr sz="2000" b="1" spc="-5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0000"/>
                </a:solidFill>
                <a:latin typeface="Arial"/>
                <a:cs typeface="Arial"/>
              </a:rPr>
              <a:t>geographical</a:t>
            </a:r>
            <a:r>
              <a:rPr sz="2000" b="1" spc="-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0000"/>
                </a:solidFill>
                <a:latin typeface="Arial"/>
                <a:cs typeface="Arial"/>
              </a:rPr>
              <a:t>location</a:t>
            </a:r>
            <a:r>
              <a:rPr sz="2000" spc="-10" dirty="0">
                <a:latin typeface="Arial"/>
                <a:cs typeface="Arial"/>
              </a:rPr>
              <a:t>."</a:t>
            </a:r>
            <a:endParaRPr sz="2000">
              <a:latin typeface="Arial"/>
              <a:cs typeface="Arial"/>
            </a:endParaRPr>
          </a:p>
          <a:p>
            <a:pPr marL="379095" indent="-340995">
              <a:lnSpc>
                <a:spcPct val="100000"/>
              </a:lnSpc>
              <a:spcBef>
                <a:spcPts val="1440"/>
              </a:spcBef>
              <a:buFont typeface="Wingdings"/>
              <a:buChar char=""/>
              <a:tabLst>
                <a:tab pos="379095" algn="l"/>
              </a:tabLst>
            </a:pPr>
            <a:r>
              <a:rPr sz="2000" b="1" dirty="0">
                <a:solidFill>
                  <a:srgbClr val="000066"/>
                </a:solidFill>
                <a:latin typeface="Arial"/>
                <a:cs typeface="Arial"/>
              </a:rPr>
              <a:t>MCO</a:t>
            </a:r>
            <a:r>
              <a:rPr sz="2000" b="1" spc="-2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0066"/>
                </a:solidFill>
                <a:latin typeface="Arial"/>
                <a:cs typeface="Arial"/>
              </a:rPr>
              <a:t>1700.23G</a:t>
            </a:r>
            <a:endParaRPr sz="2000">
              <a:latin typeface="Arial"/>
              <a:cs typeface="Arial"/>
            </a:endParaRPr>
          </a:p>
          <a:p>
            <a:pPr marL="379095" indent="-340995">
              <a:lnSpc>
                <a:spcPct val="100000"/>
              </a:lnSpc>
              <a:buFont typeface="Wingdings"/>
              <a:buChar char=""/>
              <a:tabLst>
                <a:tab pos="379095" algn="l"/>
              </a:tabLst>
            </a:pPr>
            <a:r>
              <a:rPr sz="2000" b="1" spc="-20" dirty="0">
                <a:solidFill>
                  <a:srgbClr val="000066"/>
                </a:solidFill>
                <a:latin typeface="Arial"/>
                <a:cs typeface="Arial"/>
              </a:rPr>
              <a:t>NAVMC</a:t>
            </a:r>
            <a:r>
              <a:rPr sz="2000" b="1" spc="-9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0066"/>
                </a:solidFill>
                <a:latin typeface="Arial"/>
                <a:cs typeface="Arial"/>
              </a:rPr>
              <a:t>11296</a:t>
            </a:r>
            <a:r>
              <a:rPr sz="2000" b="1" spc="-9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0066"/>
                </a:solidFill>
                <a:latin typeface="Arial"/>
                <a:cs typeface="Arial"/>
              </a:rPr>
              <a:t>(form)</a:t>
            </a:r>
            <a:endParaRPr sz="2000">
              <a:latin typeface="Arial"/>
              <a:cs typeface="Arial"/>
            </a:endParaRPr>
          </a:p>
          <a:p>
            <a:pPr marL="379095" indent="-340995">
              <a:lnSpc>
                <a:spcPct val="100000"/>
              </a:lnSpc>
              <a:buFont typeface="Wingdings"/>
              <a:buChar char=""/>
              <a:tabLst>
                <a:tab pos="379095" algn="l"/>
              </a:tabLst>
            </a:pPr>
            <a:r>
              <a:rPr sz="2000" b="1" dirty="0">
                <a:solidFill>
                  <a:srgbClr val="000066"/>
                </a:solidFill>
                <a:latin typeface="Arial"/>
                <a:cs typeface="Arial"/>
              </a:rPr>
              <a:t>Are</a:t>
            </a:r>
            <a:r>
              <a:rPr sz="2000" b="1" spc="-3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66"/>
                </a:solidFill>
                <a:latin typeface="Arial"/>
                <a:cs typeface="Arial"/>
              </a:rPr>
              <a:t>there</a:t>
            </a:r>
            <a:r>
              <a:rPr sz="2000" b="1" spc="-4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66"/>
                </a:solidFill>
                <a:latin typeface="Arial"/>
                <a:cs typeface="Arial"/>
              </a:rPr>
              <a:t>better</a:t>
            </a:r>
            <a:r>
              <a:rPr sz="2000" b="1" spc="-5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66"/>
                </a:solidFill>
                <a:latin typeface="Arial"/>
                <a:cs typeface="Arial"/>
              </a:rPr>
              <a:t>avenues</a:t>
            </a:r>
            <a:r>
              <a:rPr sz="2000" b="1" spc="-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66"/>
                </a:solidFill>
                <a:latin typeface="Arial"/>
                <a:cs typeface="Arial"/>
              </a:rPr>
              <a:t>of</a:t>
            </a:r>
            <a:r>
              <a:rPr sz="2000" b="1" spc="-3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0066"/>
                </a:solidFill>
                <a:latin typeface="Arial"/>
                <a:cs typeface="Arial"/>
              </a:rPr>
              <a:t>redress?</a:t>
            </a:r>
            <a:endParaRPr sz="2000">
              <a:latin typeface="Arial"/>
              <a:cs typeface="Arial"/>
            </a:endParaRPr>
          </a:p>
          <a:p>
            <a:pPr marL="379095" indent="-340995">
              <a:lnSpc>
                <a:spcPct val="100000"/>
              </a:lnSpc>
              <a:buFont typeface="Wingdings"/>
              <a:buChar char=""/>
              <a:tabLst>
                <a:tab pos="379095" algn="l"/>
              </a:tabLst>
            </a:pPr>
            <a:r>
              <a:rPr sz="2000" b="1" dirty="0">
                <a:solidFill>
                  <a:srgbClr val="000066"/>
                </a:solidFill>
                <a:latin typeface="Arial"/>
                <a:cs typeface="Arial"/>
              </a:rPr>
              <a:t>Not</a:t>
            </a:r>
            <a:r>
              <a:rPr sz="2000" b="1" spc="-3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66"/>
                </a:solidFill>
                <a:latin typeface="Arial"/>
                <a:cs typeface="Arial"/>
              </a:rPr>
              <a:t>appropriate</a:t>
            </a:r>
            <a:r>
              <a:rPr sz="2000" b="1" spc="-5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66"/>
                </a:solidFill>
                <a:latin typeface="Arial"/>
                <a:cs typeface="Arial"/>
              </a:rPr>
              <a:t>for</a:t>
            </a:r>
            <a:r>
              <a:rPr sz="2000" b="1" spc="-3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0066"/>
                </a:solidFill>
                <a:latin typeface="Arial"/>
                <a:cs typeface="Arial"/>
              </a:rPr>
              <a:t>Mast:</a:t>
            </a:r>
            <a:endParaRPr sz="2000">
              <a:latin typeface="Arial"/>
              <a:cs typeface="Arial"/>
            </a:endParaRPr>
          </a:p>
          <a:p>
            <a:pPr marL="842010" lvl="1" indent="-346710">
              <a:lnSpc>
                <a:spcPct val="100000"/>
              </a:lnSpc>
              <a:buFont typeface="Courier New"/>
              <a:buChar char="o"/>
              <a:tabLst>
                <a:tab pos="842010" algn="l"/>
              </a:tabLst>
            </a:pPr>
            <a:r>
              <a:rPr sz="2000" b="1" dirty="0">
                <a:solidFill>
                  <a:srgbClr val="000066"/>
                </a:solidFill>
                <a:latin typeface="Arial"/>
                <a:cs typeface="Arial"/>
              </a:rPr>
              <a:t>Nuisance</a:t>
            </a:r>
            <a:r>
              <a:rPr sz="2000" b="1" spc="-6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0066"/>
                </a:solidFill>
                <a:latin typeface="Arial"/>
                <a:cs typeface="Arial"/>
              </a:rPr>
              <a:t>requests</a:t>
            </a:r>
            <a:endParaRPr sz="2000">
              <a:latin typeface="Arial"/>
              <a:cs typeface="Arial"/>
            </a:endParaRPr>
          </a:p>
          <a:p>
            <a:pPr marL="842010" lvl="1" indent="-346710">
              <a:lnSpc>
                <a:spcPct val="100000"/>
              </a:lnSpc>
              <a:buFont typeface="Courier New"/>
              <a:buChar char="o"/>
              <a:tabLst>
                <a:tab pos="842010" algn="l"/>
              </a:tabLst>
            </a:pPr>
            <a:r>
              <a:rPr sz="2000" b="1" dirty="0">
                <a:solidFill>
                  <a:srgbClr val="000066"/>
                </a:solidFill>
                <a:latin typeface="Arial"/>
                <a:cs typeface="Arial"/>
              </a:rPr>
              <a:t>Matters</a:t>
            </a:r>
            <a:r>
              <a:rPr sz="2000" b="1" spc="-6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66"/>
                </a:solidFill>
                <a:latin typeface="Arial"/>
                <a:cs typeface="Arial"/>
              </a:rPr>
              <a:t>dealing</a:t>
            </a:r>
            <a:r>
              <a:rPr sz="2000" b="1" spc="-3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66"/>
                </a:solidFill>
                <a:latin typeface="Arial"/>
                <a:cs typeface="Arial"/>
              </a:rPr>
              <a:t>w/</a:t>
            </a:r>
            <a:r>
              <a:rPr sz="2000" b="1" spc="-6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66"/>
                </a:solidFill>
                <a:latin typeface="Arial"/>
                <a:cs typeface="Arial"/>
              </a:rPr>
              <a:t>UCMJ</a:t>
            </a:r>
            <a:r>
              <a:rPr sz="2000" b="1" spc="-4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66"/>
                </a:solidFill>
                <a:latin typeface="Arial"/>
                <a:cs typeface="Arial"/>
              </a:rPr>
              <a:t>or</a:t>
            </a:r>
            <a:r>
              <a:rPr sz="2000" b="1" spc="-9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0066"/>
                </a:solidFill>
                <a:latin typeface="Arial"/>
                <a:cs typeface="Arial"/>
              </a:rPr>
              <a:t>ADSEP</a:t>
            </a:r>
            <a:endParaRPr sz="2000">
              <a:latin typeface="Arial"/>
              <a:cs typeface="Arial"/>
            </a:endParaRPr>
          </a:p>
          <a:p>
            <a:pPr marL="1299845" lvl="2" indent="-347345">
              <a:lnSpc>
                <a:spcPts val="1910"/>
              </a:lnSpc>
              <a:spcBef>
                <a:spcPts val="20"/>
              </a:spcBef>
              <a:buFont typeface="Wingdings"/>
              <a:buChar char=""/>
              <a:tabLst>
                <a:tab pos="1299845" algn="l"/>
              </a:tabLst>
            </a:pPr>
            <a:r>
              <a:rPr sz="1600" b="1" dirty="0">
                <a:solidFill>
                  <a:srgbClr val="000066"/>
                </a:solidFill>
                <a:latin typeface="Arial"/>
                <a:cs typeface="Arial"/>
              </a:rPr>
              <a:t>Contemplated,</a:t>
            </a:r>
            <a:r>
              <a:rPr sz="1600" b="1" spc="-2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0066"/>
                </a:solidFill>
                <a:latin typeface="Arial"/>
                <a:cs typeface="Arial"/>
              </a:rPr>
              <a:t>pending,</a:t>
            </a:r>
            <a:r>
              <a:rPr sz="1600" b="1" spc="-5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0066"/>
                </a:solidFill>
                <a:latin typeface="Arial"/>
                <a:cs typeface="Arial"/>
              </a:rPr>
              <a:t>in</a:t>
            </a:r>
            <a:r>
              <a:rPr sz="1600" b="1" spc="-5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0066"/>
                </a:solidFill>
                <a:latin typeface="Arial"/>
                <a:cs typeface="Arial"/>
              </a:rPr>
              <a:t>progress,</a:t>
            </a:r>
            <a:r>
              <a:rPr sz="1600" b="1" spc="-5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0066"/>
                </a:solidFill>
                <a:latin typeface="Arial"/>
                <a:cs typeface="Arial"/>
              </a:rPr>
              <a:t>or</a:t>
            </a:r>
            <a:r>
              <a:rPr sz="1600" b="1" spc="-6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0066"/>
                </a:solidFill>
                <a:latin typeface="Arial"/>
                <a:cs typeface="Arial"/>
              </a:rPr>
              <a:t>final</a:t>
            </a:r>
            <a:endParaRPr sz="1600">
              <a:latin typeface="Arial"/>
              <a:cs typeface="Arial"/>
            </a:endParaRPr>
          </a:p>
          <a:p>
            <a:pPr marL="842010" lvl="1" indent="-346710">
              <a:lnSpc>
                <a:spcPts val="2390"/>
              </a:lnSpc>
              <a:buFont typeface="Courier New"/>
              <a:buChar char="o"/>
              <a:tabLst>
                <a:tab pos="842010" algn="l"/>
              </a:tabLst>
            </a:pPr>
            <a:r>
              <a:rPr sz="2000" b="1" spc="-10" dirty="0">
                <a:solidFill>
                  <a:srgbClr val="000066"/>
                </a:solidFill>
                <a:latin typeface="Arial"/>
                <a:cs typeface="Arial"/>
              </a:rPr>
              <a:t>Administrative</a:t>
            </a:r>
            <a:r>
              <a:rPr sz="2000" b="1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0066"/>
                </a:solidFill>
                <a:latin typeface="Arial"/>
                <a:cs typeface="Arial"/>
              </a:rPr>
              <a:t>Actions</a:t>
            </a:r>
            <a:endParaRPr sz="2000">
              <a:latin typeface="Arial"/>
              <a:cs typeface="Arial"/>
            </a:endParaRPr>
          </a:p>
          <a:p>
            <a:pPr marL="842010" lvl="1" indent="-346710">
              <a:lnSpc>
                <a:spcPct val="100000"/>
              </a:lnSpc>
              <a:buFont typeface="Courier New"/>
              <a:buChar char="o"/>
              <a:tabLst>
                <a:tab pos="842010" algn="l"/>
              </a:tabLst>
            </a:pPr>
            <a:r>
              <a:rPr sz="2000" b="1" dirty="0">
                <a:solidFill>
                  <a:srgbClr val="000066"/>
                </a:solidFill>
                <a:latin typeface="Arial"/>
                <a:cs typeface="Arial"/>
              </a:rPr>
              <a:t>Performance</a:t>
            </a:r>
            <a:r>
              <a:rPr sz="2000" b="1" spc="-8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0066"/>
                </a:solidFill>
                <a:latin typeface="Arial"/>
                <a:cs typeface="Arial"/>
              </a:rPr>
              <a:t>Evaluation</a:t>
            </a:r>
            <a:endParaRPr sz="2000">
              <a:latin typeface="Arial"/>
              <a:cs typeface="Arial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fld id="{81D60167-4931-47E6-BA6A-407CBD079E47}" type="slidenum">
              <a:rPr spc="-25" dirty="0"/>
              <a:t>5</a:t>
            </a:fld>
            <a:endParaRPr spc="-25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20724" y="48767"/>
            <a:ext cx="7637526" cy="1338833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7645">
              <a:lnSpc>
                <a:spcPct val="100000"/>
              </a:lnSpc>
              <a:spcBef>
                <a:spcPts val="100"/>
              </a:spcBef>
            </a:pPr>
            <a:r>
              <a:rPr dirty="0"/>
              <a:t>The</a:t>
            </a:r>
            <a:r>
              <a:rPr spc="-90" dirty="0"/>
              <a:t> </a:t>
            </a:r>
            <a:r>
              <a:rPr dirty="0"/>
              <a:t>Chain</a:t>
            </a:r>
            <a:r>
              <a:rPr spc="-70" dirty="0"/>
              <a:t> </a:t>
            </a:r>
            <a:r>
              <a:rPr dirty="0"/>
              <a:t>of</a:t>
            </a:r>
            <a:r>
              <a:rPr spc="-95" dirty="0"/>
              <a:t> </a:t>
            </a:r>
            <a:r>
              <a:rPr spc="-10" dirty="0"/>
              <a:t>Command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36576" y="1635251"/>
            <a:ext cx="1795780" cy="2225040"/>
            <a:chOff x="36576" y="1635251"/>
            <a:chExt cx="1795780" cy="222504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6576" y="1635251"/>
              <a:ext cx="1578864" cy="121005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58926" y="2845307"/>
              <a:ext cx="972921" cy="1014983"/>
            </a:xfrm>
            <a:prstGeom prst="rect">
              <a:avLst/>
            </a:prstGeom>
          </p:spPr>
        </p:pic>
      </p:grpSp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324355" y="4292681"/>
            <a:ext cx="1149095" cy="688543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938828" y="5407152"/>
            <a:ext cx="1051259" cy="923544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1714880" y="1438783"/>
            <a:ext cx="6451600" cy="39693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000066"/>
                </a:solidFill>
                <a:latin typeface="Arial"/>
                <a:cs typeface="Arial"/>
              </a:rPr>
              <a:t>WHO</a:t>
            </a:r>
            <a:r>
              <a:rPr sz="2800" b="1" spc="-7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000066"/>
                </a:solidFill>
                <a:latin typeface="Arial"/>
                <a:cs typeface="Arial"/>
              </a:rPr>
              <a:t>CAN</a:t>
            </a:r>
            <a:r>
              <a:rPr sz="2800" b="1" spc="-6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000066"/>
                </a:solidFill>
                <a:latin typeface="Arial"/>
                <a:cs typeface="Arial"/>
              </a:rPr>
              <a:t>I</a:t>
            </a:r>
            <a:r>
              <a:rPr sz="2800" b="1" spc="-7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000066"/>
                </a:solidFill>
                <a:latin typeface="Arial"/>
                <a:cs typeface="Arial"/>
              </a:rPr>
              <a:t>REQUEST</a:t>
            </a:r>
            <a:r>
              <a:rPr sz="2800" b="1" spc="-4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000066"/>
                </a:solidFill>
                <a:latin typeface="Arial"/>
                <a:cs typeface="Arial"/>
              </a:rPr>
              <a:t>MAST</a:t>
            </a:r>
            <a:r>
              <a:rPr sz="2800" b="1" spc="-6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800" b="1" spc="-25" dirty="0">
                <a:solidFill>
                  <a:srgbClr val="000066"/>
                </a:solidFill>
                <a:latin typeface="Arial"/>
                <a:cs typeface="Arial"/>
              </a:rPr>
              <a:t>TO?</a:t>
            </a:r>
            <a:endParaRPr sz="2800">
              <a:latin typeface="Arial"/>
              <a:cs typeface="Arial"/>
            </a:endParaRPr>
          </a:p>
          <a:p>
            <a:pPr marL="1966595" indent="-457200">
              <a:lnSpc>
                <a:spcPct val="100000"/>
              </a:lnSpc>
              <a:spcBef>
                <a:spcPts val="2010"/>
              </a:spcBef>
              <a:buFont typeface="Wingdings"/>
              <a:buChar char=""/>
              <a:tabLst>
                <a:tab pos="1966595" algn="l"/>
              </a:tabLst>
            </a:pPr>
            <a:r>
              <a:rPr sz="2000" b="1" dirty="0">
                <a:solidFill>
                  <a:srgbClr val="000066"/>
                </a:solidFill>
                <a:latin typeface="Arial"/>
                <a:cs typeface="Arial"/>
              </a:rPr>
              <a:t>Only</a:t>
            </a:r>
            <a:r>
              <a:rPr sz="2000" b="1" spc="-3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66"/>
                </a:solidFill>
                <a:latin typeface="Arial"/>
                <a:cs typeface="Arial"/>
              </a:rPr>
              <a:t>Officers</a:t>
            </a:r>
            <a:r>
              <a:rPr sz="2000" b="1" spc="-5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66"/>
                </a:solidFill>
                <a:latin typeface="Arial"/>
                <a:cs typeface="Arial"/>
              </a:rPr>
              <a:t>with</a:t>
            </a:r>
            <a:r>
              <a:rPr sz="2000" b="1" spc="-4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66"/>
                </a:solidFill>
                <a:latin typeface="Arial"/>
                <a:cs typeface="Arial"/>
              </a:rPr>
              <a:t>NJP</a:t>
            </a:r>
            <a:r>
              <a:rPr sz="2000" b="1" spc="-13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0066"/>
                </a:solidFill>
                <a:latin typeface="Arial"/>
                <a:cs typeface="Arial"/>
              </a:rPr>
              <a:t>Authority</a:t>
            </a:r>
            <a:endParaRPr sz="2000">
              <a:latin typeface="Arial"/>
              <a:cs typeface="Arial"/>
            </a:endParaRPr>
          </a:p>
          <a:p>
            <a:pPr marL="1966595">
              <a:lnSpc>
                <a:spcPct val="100000"/>
              </a:lnSpc>
              <a:spcBef>
                <a:spcPts val="10"/>
              </a:spcBef>
            </a:pPr>
            <a:r>
              <a:rPr sz="1800" i="1" dirty="0">
                <a:solidFill>
                  <a:srgbClr val="000066"/>
                </a:solidFill>
                <a:latin typeface="Arial"/>
                <a:cs typeface="Arial"/>
              </a:rPr>
              <a:t>I&amp;I, OIC,</a:t>
            </a:r>
            <a:r>
              <a:rPr sz="1800" i="1" spc="-1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1800" i="1" dirty="0">
                <a:solidFill>
                  <a:srgbClr val="000066"/>
                </a:solidFill>
                <a:latin typeface="Arial"/>
                <a:cs typeface="Arial"/>
              </a:rPr>
              <a:t>or</a:t>
            </a:r>
            <a:r>
              <a:rPr sz="1800" i="1" spc="-7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1800" i="1" spc="-10" dirty="0">
                <a:solidFill>
                  <a:srgbClr val="000066"/>
                </a:solidFill>
                <a:latin typeface="Arial"/>
                <a:cs typeface="Arial"/>
              </a:rPr>
              <a:t>Acting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80"/>
              </a:spcBef>
            </a:pPr>
            <a:endParaRPr sz="1800">
              <a:latin typeface="Arial"/>
              <a:cs typeface="Arial"/>
            </a:endParaRPr>
          </a:p>
          <a:p>
            <a:pPr marL="1966595" indent="-457200">
              <a:lnSpc>
                <a:spcPct val="100000"/>
              </a:lnSpc>
              <a:buFont typeface="Wingdings"/>
              <a:buChar char=""/>
              <a:tabLst>
                <a:tab pos="1966595" algn="l"/>
              </a:tabLst>
            </a:pPr>
            <a:r>
              <a:rPr sz="2000" b="1" dirty="0">
                <a:solidFill>
                  <a:srgbClr val="000066"/>
                </a:solidFill>
                <a:latin typeface="Arial"/>
                <a:cs typeface="Arial"/>
              </a:rPr>
              <a:t>Individual</a:t>
            </a:r>
            <a:r>
              <a:rPr sz="2000" b="1" spc="-4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66"/>
                </a:solidFill>
                <a:latin typeface="Arial"/>
                <a:cs typeface="Arial"/>
              </a:rPr>
              <a:t>Company</a:t>
            </a:r>
            <a:r>
              <a:rPr sz="2000" b="1" spc="-5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0066"/>
                </a:solidFill>
                <a:latin typeface="Arial"/>
                <a:cs typeface="Arial"/>
              </a:rPr>
              <a:t>Commander</a:t>
            </a:r>
            <a:endParaRPr sz="2000">
              <a:latin typeface="Arial"/>
              <a:cs typeface="Arial"/>
            </a:endParaRPr>
          </a:p>
          <a:p>
            <a:pPr marL="1966595" indent="-457200">
              <a:lnSpc>
                <a:spcPct val="100000"/>
              </a:lnSpc>
              <a:spcBef>
                <a:spcPts val="2165"/>
              </a:spcBef>
              <a:buFont typeface="Wingdings"/>
              <a:buChar char=""/>
              <a:tabLst>
                <a:tab pos="1966595" algn="l"/>
              </a:tabLst>
            </a:pPr>
            <a:r>
              <a:rPr sz="2000" b="1" dirty="0">
                <a:solidFill>
                  <a:srgbClr val="000066"/>
                </a:solidFill>
                <a:latin typeface="Arial"/>
                <a:cs typeface="Arial"/>
              </a:rPr>
              <a:t>Battalion/Squadron</a:t>
            </a:r>
            <a:r>
              <a:rPr sz="2000" b="1" spc="-9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0066"/>
                </a:solidFill>
                <a:latin typeface="Arial"/>
                <a:cs typeface="Arial"/>
              </a:rPr>
              <a:t>Commander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0"/>
              </a:spcBef>
              <a:buClr>
                <a:srgbClr val="000066"/>
              </a:buClr>
              <a:buFont typeface="Wingdings"/>
              <a:buChar char=""/>
            </a:pPr>
            <a:endParaRPr sz="2000">
              <a:latin typeface="Arial"/>
              <a:cs typeface="Arial"/>
            </a:endParaRPr>
          </a:p>
          <a:p>
            <a:pPr marL="1966595" indent="-457200">
              <a:lnSpc>
                <a:spcPct val="100000"/>
              </a:lnSpc>
              <a:buFont typeface="Wingdings"/>
              <a:buChar char=""/>
              <a:tabLst>
                <a:tab pos="1966595" algn="l"/>
              </a:tabLst>
            </a:pPr>
            <a:r>
              <a:rPr sz="2000" b="1" dirty="0">
                <a:solidFill>
                  <a:srgbClr val="000066"/>
                </a:solidFill>
                <a:latin typeface="Arial"/>
                <a:cs typeface="Arial"/>
              </a:rPr>
              <a:t>Regimental/Group</a:t>
            </a:r>
            <a:r>
              <a:rPr sz="2000" b="1" spc="-9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66"/>
                </a:solidFill>
                <a:latin typeface="Arial"/>
                <a:cs typeface="Arial"/>
              </a:rPr>
              <a:t>Level</a:t>
            </a:r>
            <a:r>
              <a:rPr sz="2000" b="1" spc="-6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0066"/>
                </a:solidFill>
                <a:latin typeface="Arial"/>
                <a:cs typeface="Arial"/>
              </a:rPr>
              <a:t>Commander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0"/>
              </a:spcBef>
              <a:buClr>
                <a:srgbClr val="000066"/>
              </a:buClr>
              <a:buFont typeface="Wingdings"/>
              <a:buChar char=""/>
            </a:pPr>
            <a:endParaRPr sz="2000">
              <a:latin typeface="Arial"/>
              <a:cs typeface="Arial"/>
            </a:endParaRPr>
          </a:p>
          <a:p>
            <a:pPr marL="1966595" indent="-457200">
              <a:lnSpc>
                <a:spcPct val="100000"/>
              </a:lnSpc>
              <a:buFont typeface="Wingdings"/>
              <a:buChar char=""/>
              <a:tabLst>
                <a:tab pos="1966595" algn="l"/>
              </a:tabLst>
            </a:pPr>
            <a:r>
              <a:rPr sz="2000" b="1" dirty="0">
                <a:solidFill>
                  <a:srgbClr val="000066"/>
                </a:solidFill>
                <a:latin typeface="Arial"/>
                <a:cs typeface="Arial"/>
              </a:rPr>
              <a:t>MSC</a:t>
            </a:r>
            <a:r>
              <a:rPr sz="2000" b="1" spc="-3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66"/>
                </a:solidFill>
                <a:latin typeface="Arial"/>
                <a:cs typeface="Arial"/>
              </a:rPr>
              <a:t>Commanding</a:t>
            </a:r>
            <a:r>
              <a:rPr sz="2000" b="1" spc="-4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0066"/>
                </a:solidFill>
                <a:latin typeface="Arial"/>
                <a:cs typeface="Arial"/>
              </a:rPr>
              <a:t>General</a:t>
            </a:r>
            <a:endParaRPr sz="2000">
              <a:latin typeface="Arial"/>
              <a:cs typeface="Arial"/>
            </a:endParaRPr>
          </a:p>
          <a:p>
            <a:pPr marL="2423795" lvl="1" indent="-457200">
              <a:lnSpc>
                <a:spcPct val="100000"/>
              </a:lnSpc>
              <a:buFont typeface="Wingdings"/>
              <a:buChar char=""/>
              <a:tabLst>
                <a:tab pos="2423795" algn="l"/>
              </a:tabLst>
            </a:pPr>
            <a:r>
              <a:rPr sz="2000" b="1" dirty="0">
                <a:solidFill>
                  <a:srgbClr val="000066"/>
                </a:solidFill>
                <a:latin typeface="Arial"/>
                <a:cs typeface="Arial"/>
              </a:rPr>
              <a:t>Immediate</a:t>
            </a:r>
            <a:r>
              <a:rPr sz="2000" b="1" spc="-7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000066"/>
                </a:solidFill>
                <a:latin typeface="Arial"/>
                <a:cs typeface="Arial"/>
              </a:rPr>
              <a:t>Commanding</a:t>
            </a:r>
            <a:r>
              <a:rPr sz="2000" b="1" spc="-5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000066"/>
                </a:solidFill>
                <a:latin typeface="Arial"/>
                <a:cs typeface="Arial"/>
              </a:rPr>
              <a:t>General</a:t>
            </a:r>
            <a:endParaRPr sz="2000">
              <a:latin typeface="Arial"/>
              <a:cs typeface="Arial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fld id="{81D60167-4931-47E6-BA6A-407CBD079E47}" type="slidenum">
              <a:rPr spc="-25" dirty="0"/>
              <a:t>6</a:t>
            </a:fld>
            <a:endParaRPr spc="-25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86611" y="88392"/>
            <a:ext cx="7942326" cy="1338833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1053" rIns="0" bIns="0" rtlCol="0">
            <a:spAutoFit/>
          </a:bodyPr>
          <a:lstStyle/>
          <a:p>
            <a:pPr marL="73660">
              <a:lnSpc>
                <a:spcPct val="100000"/>
              </a:lnSpc>
              <a:spcBef>
                <a:spcPts val="100"/>
              </a:spcBef>
            </a:pPr>
            <a:r>
              <a:rPr dirty="0"/>
              <a:t>Request</a:t>
            </a:r>
            <a:r>
              <a:rPr spc="-125" dirty="0"/>
              <a:t> </a:t>
            </a:r>
            <a:r>
              <a:rPr dirty="0"/>
              <a:t>Mast</a:t>
            </a:r>
            <a:r>
              <a:rPr spc="-150" dirty="0"/>
              <a:t> </a:t>
            </a:r>
            <a:r>
              <a:rPr spc="-10" dirty="0"/>
              <a:t>Procedure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6293167" y="1396428"/>
            <a:ext cx="2541905" cy="2492375"/>
            <a:chOff x="6293167" y="1396428"/>
            <a:chExt cx="2541905" cy="2492375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891654" y="1406525"/>
              <a:ext cx="1932940" cy="2414651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6886320" y="1401191"/>
              <a:ext cx="1943735" cy="2425700"/>
            </a:xfrm>
            <a:custGeom>
              <a:avLst/>
              <a:gdLst/>
              <a:ahLst/>
              <a:cxnLst/>
              <a:rect l="l" t="t" r="r" b="b"/>
              <a:pathLst>
                <a:path w="1943734" h="2425700">
                  <a:moveTo>
                    <a:pt x="271525" y="0"/>
                  </a:moveTo>
                  <a:lnTo>
                    <a:pt x="1943607" y="204343"/>
                  </a:lnTo>
                  <a:lnTo>
                    <a:pt x="1672081" y="2425319"/>
                  </a:lnTo>
                  <a:lnTo>
                    <a:pt x="0" y="2220976"/>
                  </a:lnTo>
                  <a:lnTo>
                    <a:pt x="271525" y="0"/>
                  </a:lnTo>
                  <a:close/>
                </a:path>
              </a:pathLst>
            </a:custGeom>
            <a:ln w="952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739127" y="1484376"/>
              <a:ext cx="1652016" cy="2228088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6734555" y="1479804"/>
              <a:ext cx="1661160" cy="2237740"/>
            </a:xfrm>
            <a:custGeom>
              <a:avLst/>
              <a:gdLst/>
              <a:ahLst/>
              <a:cxnLst/>
              <a:rect l="l" t="t" r="r" b="b"/>
              <a:pathLst>
                <a:path w="1661159" h="2237740">
                  <a:moveTo>
                    <a:pt x="0" y="2237232"/>
                  </a:moveTo>
                  <a:lnTo>
                    <a:pt x="1661159" y="2237232"/>
                  </a:lnTo>
                  <a:lnTo>
                    <a:pt x="1661159" y="0"/>
                  </a:lnTo>
                  <a:lnTo>
                    <a:pt x="0" y="0"/>
                  </a:lnTo>
                  <a:lnTo>
                    <a:pt x="0" y="2237232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303276" y="1434338"/>
              <a:ext cx="1950707" cy="2444115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6297929" y="1428877"/>
              <a:ext cx="1961514" cy="2455545"/>
            </a:xfrm>
            <a:custGeom>
              <a:avLst/>
              <a:gdLst/>
              <a:ahLst/>
              <a:cxnLst/>
              <a:rect l="l" t="t" r="r" b="b"/>
              <a:pathLst>
                <a:path w="1961515" h="2455545">
                  <a:moveTo>
                    <a:pt x="0" y="241553"/>
                  </a:moveTo>
                  <a:lnTo>
                    <a:pt x="1634490" y="0"/>
                  </a:lnTo>
                  <a:lnTo>
                    <a:pt x="1961515" y="2213483"/>
                  </a:lnTo>
                  <a:lnTo>
                    <a:pt x="326898" y="2455037"/>
                  </a:lnTo>
                  <a:lnTo>
                    <a:pt x="0" y="241553"/>
                  </a:lnTo>
                  <a:close/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91236" y="1916684"/>
            <a:ext cx="8811895" cy="44894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265" indent="-456565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469265" algn="l"/>
              </a:tabLst>
            </a:pPr>
            <a:r>
              <a:rPr sz="2400" b="1" spc="-25" dirty="0">
                <a:solidFill>
                  <a:srgbClr val="000066"/>
                </a:solidFill>
                <a:latin typeface="Arial"/>
                <a:cs typeface="Arial"/>
              </a:rPr>
              <a:t>NAVMC</a:t>
            </a:r>
            <a:r>
              <a:rPr sz="2400" b="1" spc="-13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000066"/>
                </a:solidFill>
                <a:latin typeface="Arial"/>
                <a:cs typeface="Arial"/>
              </a:rPr>
              <a:t>11296</a:t>
            </a:r>
            <a:r>
              <a:rPr sz="2400" b="1" spc="-13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000066"/>
                </a:solidFill>
                <a:latin typeface="Arial"/>
                <a:cs typeface="Arial"/>
              </a:rPr>
              <a:t>(5-</a:t>
            </a:r>
            <a:r>
              <a:rPr sz="2400" b="1" spc="-25" dirty="0">
                <a:solidFill>
                  <a:srgbClr val="000066"/>
                </a:solidFill>
                <a:latin typeface="Arial"/>
                <a:cs typeface="Arial"/>
              </a:rPr>
              <a:t>19)</a:t>
            </a:r>
            <a:endParaRPr sz="2400">
              <a:latin typeface="Arial"/>
              <a:cs typeface="Arial"/>
            </a:endParaRPr>
          </a:p>
          <a:p>
            <a:pPr marL="812165" lvl="1" indent="-342265">
              <a:lnSpc>
                <a:spcPct val="100000"/>
              </a:lnSpc>
              <a:buFont typeface="Courier New"/>
              <a:buChar char="o"/>
              <a:tabLst>
                <a:tab pos="812165" algn="l"/>
              </a:tabLst>
            </a:pP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Filled</a:t>
            </a:r>
            <a:r>
              <a:rPr sz="2000" i="1" spc="-3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out,</a:t>
            </a:r>
            <a:r>
              <a:rPr sz="2000" i="1" spc="-5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signed,</a:t>
            </a:r>
            <a:r>
              <a:rPr sz="2000" i="1" spc="-6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&amp;</a:t>
            </a:r>
            <a:r>
              <a:rPr sz="2000" i="1" spc="-4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spc="-10" dirty="0">
                <a:solidFill>
                  <a:srgbClr val="000066"/>
                </a:solidFill>
                <a:latin typeface="Arial"/>
                <a:cs typeface="Arial"/>
              </a:rPr>
              <a:t>dated</a:t>
            </a:r>
            <a:endParaRPr sz="2000">
              <a:latin typeface="Arial"/>
              <a:cs typeface="Arial"/>
            </a:endParaRPr>
          </a:p>
          <a:p>
            <a:pPr lvl="1">
              <a:lnSpc>
                <a:spcPct val="100000"/>
              </a:lnSpc>
              <a:spcBef>
                <a:spcPts val="100"/>
              </a:spcBef>
              <a:buClr>
                <a:srgbClr val="000066"/>
              </a:buClr>
              <a:buFont typeface="Courier New"/>
              <a:buChar char="o"/>
            </a:pPr>
            <a:endParaRPr sz="2000">
              <a:latin typeface="Arial"/>
              <a:cs typeface="Arial"/>
            </a:endParaRPr>
          </a:p>
          <a:p>
            <a:pPr marL="469265" indent="-456565">
              <a:lnSpc>
                <a:spcPct val="100000"/>
              </a:lnSpc>
              <a:buFont typeface="Wingdings"/>
              <a:buChar char=""/>
              <a:tabLst>
                <a:tab pos="469265" algn="l"/>
              </a:tabLst>
            </a:pPr>
            <a:r>
              <a:rPr sz="2400" b="1" dirty="0">
                <a:solidFill>
                  <a:srgbClr val="000066"/>
                </a:solidFill>
                <a:latin typeface="Arial"/>
                <a:cs typeface="Arial"/>
              </a:rPr>
              <a:t>Role</a:t>
            </a:r>
            <a:r>
              <a:rPr sz="2400" b="1" spc="-1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66"/>
                </a:solidFill>
                <a:latin typeface="Arial"/>
                <a:cs typeface="Arial"/>
              </a:rPr>
              <a:t>of</a:t>
            </a:r>
            <a:r>
              <a:rPr sz="2400" b="1" spc="-2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66"/>
                </a:solidFill>
                <a:latin typeface="Arial"/>
                <a:cs typeface="Arial"/>
              </a:rPr>
              <a:t>the</a:t>
            </a:r>
            <a:r>
              <a:rPr sz="2400" b="1" spc="-10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000066"/>
                </a:solidFill>
                <a:latin typeface="Arial"/>
                <a:cs typeface="Arial"/>
              </a:rPr>
              <a:t>Applicant</a:t>
            </a:r>
            <a:endParaRPr sz="2400">
              <a:latin typeface="Arial"/>
              <a:cs typeface="Arial"/>
            </a:endParaRPr>
          </a:p>
          <a:p>
            <a:pPr marL="812165" lvl="1" indent="-342265">
              <a:lnSpc>
                <a:spcPct val="100000"/>
              </a:lnSpc>
              <a:spcBef>
                <a:spcPts val="5"/>
              </a:spcBef>
              <a:buFont typeface="Courier New"/>
              <a:buChar char="o"/>
              <a:tabLst>
                <a:tab pos="812165" algn="l"/>
              </a:tabLst>
            </a:pP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Be</a:t>
            </a:r>
            <a:r>
              <a:rPr sz="2000" i="1" spc="-2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a</a:t>
            </a:r>
            <a:r>
              <a:rPr sz="2000" i="1" spc="-1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truthful</a:t>
            </a:r>
            <a:r>
              <a:rPr sz="2000" i="1" spc="-3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provider</a:t>
            </a:r>
            <a:r>
              <a:rPr sz="2000" i="1" spc="-4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of</a:t>
            </a:r>
            <a:r>
              <a:rPr sz="2000" i="1" spc="-3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spc="-10" dirty="0">
                <a:solidFill>
                  <a:srgbClr val="000066"/>
                </a:solidFill>
                <a:latin typeface="Arial"/>
                <a:cs typeface="Arial"/>
              </a:rPr>
              <a:t>facts</a:t>
            </a:r>
            <a:endParaRPr sz="2000">
              <a:latin typeface="Arial"/>
              <a:cs typeface="Arial"/>
            </a:endParaRPr>
          </a:p>
          <a:p>
            <a:pPr marL="812165" lvl="1" indent="-342265">
              <a:lnSpc>
                <a:spcPct val="100000"/>
              </a:lnSpc>
              <a:buFont typeface="Courier New"/>
              <a:buChar char="o"/>
              <a:tabLst>
                <a:tab pos="812165" algn="l"/>
              </a:tabLst>
            </a:pP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Forward</a:t>
            </a:r>
            <a:r>
              <a:rPr sz="2000" i="1" spc="-6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via</a:t>
            </a:r>
            <a:r>
              <a:rPr sz="2000" i="1" spc="-1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the</a:t>
            </a:r>
            <a:r>
              <a:rPr sz="2000" i="1" spc="-3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chain</a:t>
            </a:r>
            <a:r>
              <a:rPr sz="2000" i="1" spc="-3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of</a:t>
            </a:r>
            <a:r>
              <a:rPr sz="2000" i="1" spc="-4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spc="-10" dirty="0">
                <a:solidFill>
                  <a:srgbClr val="000066"/>
                </a:solidFill>
                <a:latin typeface="Arial"/>
                <a:cs typeface="Arial"/>
              </a:rPr>
              <a:t>command</a:t>
            </a:r>
            <a:endParaRPr sz="2000">
              <a:latin typeface="Arial"/>
              <a:cs typeface="Arial"/>
            </a:endParaRPr>
          </a:p>
          <a:p>
            <a:pPr marL="811530" marR="5080" lvl="1" indent="-342265">
              <a:lnSpc>
                <a:spcPct val="100000"/>
              </a:lnSpc>
              <a:buFont typeface="Courier New"/>
              <a:buChar char="o"/>
              <a:tabLst>
                <a:tab pos="812800" algn="l"/>
              </a:tabLst>
            </a:pP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If</a:t>
            </a:r>
            <a:r>
              <a:rPr sz="2000" i="1" spc="-5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applicant</a:t>
            </a:r>
            <a:r>
              <a:rPr sz="2000" i="1" spc="-3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does</a:t>
            </a:r>
            <a:r>
              <a:rPr sz="2000" i="1" spc="-3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not</a:t>
            </a:r>
            <a:r>
              <a:rPr sz="2000" i="1" spc="-3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want</a:t>
            </a:r>
            <a:r>
              <a:rPr sz="2000" i="1" spc="-3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to</a:t>
            </a:r>
            <a:r>
              <a:rPr sz="2000" i="1" spc="-2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disclose</a:t>
            </a:r>
            <a:r>
              <a:rPr sz="2000" i="1" spc="-4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the</a:t>
            </a:r>
            <a:r>
              <a:rPr sz="2000" i="1" spc="-4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matters,</a:t>
            </a:r>
            <a:r>
              <a:rPr sz="2000" i="1" spc="-4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place</a:t>
            </a:r>
            <a:r>
              <a:rPr sz="2000" i="1" spc="-4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in</a:t>
            </a:r>
            <a:r>
              <a:rPr sz="2000" i="1" spc="-1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a</a:t>
            </a:r>
            <a:r>
              <a:rPr sz="2000" i="1" spc="-2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spc="-10" dirty="0">
                <a:solidFill>
                  <a:srgbClr val="000066"/>
                </a:solidFill>
                <a:latin typeface="Arial"/>
                <a:cs typeface="Arial"/>
              </a:rPr>
              <a:t>secured 	</a:t>
            </a: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envelope</a:t>
            </a:r>
            <a:r>
              <a:rPr sz="2000" i="1" spc="-5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and</a:t>
            </a:r>
            <a:r>
              <a:rPr sz="2000" i="1" spc="-3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write,</a:t>
            </a:r>
            <a:r>
              <a:rPr sz="2000" i="1" spc="-5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“TO</a:t>
            </a:r>
            <a:r>
              <a:rPr sz="2000" i="1" spc="-5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BE</a:t>
            </a:r>
            <a:r>
              <a:rPr sz="2000" i="1" spc="-3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OPENED</a:t>
            </a:r>
            <a:r>
              <a:rPr sz="2000" i="1" spc="-2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BY</a:t>
            </a:r>
            <a:r>
              <a:rPr sz="2000" i="1" spc="-6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(RANK</a:t>
            </a:r>
            <a:r>
              <a:rPr sz="2000" i="1" spc="-1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NAME</a:t>
            </a:r>
            <a:r>
              <a:rPr sz="2000" i="1" spc="-3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or</a:t>
            </a:r>
            <a:r>
              <a:rPr sz="2000" i="1" spc="-3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CG)</a:t>
            </a:r>
            <a:r>
              <a:rPr sz="2000" i="1" spc="-4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spc="-10" dirty="0">
                <a:solidFill>
                  <a:srgbClr val="000066"/>
                </a:solidFill>
                <a:latin typeface="Arial"/>
                <a:cs typeface="Arial"/>
              </a:rPr>
              <a:t>ONLY”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0"/>
              </a:spcBef>
            </a:pPr>
            <a:endParaRPr sz="2000">
              <a:latin typeface="Arial"/>
              <a:cs typeface="Arial"/>
            </a:endParaRPr>
          </a:p>
          <a:p>
            <a:pPr marL="332740">
              <a:lnSpc>
                <a:spcPct val="100000"/>
              </a:lnSpc>
            </a:pPr>
            <a:r>
              <a:rPr sz="2800" b="1" dirty="0">
                <a:solidFill>
                  <a:srgbClr val="FF0000"/>
                </a:solidFill>
                <a:latin typeface="Arial"/>
                <a:cs typeface="Arial"/>
              </a:rPr>
              <a:t>USE</a:t>
            </a:r>
            <a:r>
              <a:rPr sz="2800" b="1" spc="-9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FF0000"/>
                </a:solidFill>
                <a:latin typeface="Arial"/>
                <a:cs typeface="Arial"/>
              </a:rPr>
              <a:t>THIS</a:t>
            </a:r>
            <a:r>
              <a:rPr sz="2800" b="1" spc="-8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800" b="1" spc="-25" dirty="0">
                <a:solidFill>
                  <a:srgbClr val="FF0000"/>
                </a:solidFill>
                <a:latin typeface="Arial"/>
                <a:cs typeface="Arial"/>
              </a:rPr>
              <a:t>SPACE</a:t>
            </a:r>
            <a:r>
              <a:rPr sz="2800" b="1" spc="-9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FF0000"/>
                </a:solidFill>
                <a:latin typeface="Arial"/>
                <a:cs typeface="Arial"/>
              </a:rPr>
              <a:t>TO</a:t>
            </a:r>
            <a:r>
              <a:rPr sz="2800" b="1" spc="-9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FF0000"/>
                </a:solidFill>
                <a:latin typeface="Arial"/>
                <a:cs typeface="Arial"/>
              </a:rPr>
              <a:t>EXPLAIN</a:t>
            </a:r>
            <a:r>
              <a:rPr sz="2800" b="1" spc="-6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FF0000"/>
                </a:solidFill>
                <a:latin typeface="Arial"/>
                <a:cs typeface="Arial"/>
              </a:rPr>
              <a:t>UNIT</a:t>
            </a:r>
            <a:r>
              <a:rPr sz="2800" b="1" spc="-7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Arial"/>
                <a:cs typeface="Arial"/>
              </a:rPr>
              <a:t>SPECIFIC</a:t>
            </a:r>
            <a:endParaRPr sz="2800">
              <a:latin typeface="Arial"/>
              <a:cs typeface="Arial"/>
            </a:endParaRPr>
          </a:p>
          <a:p>
            <a:pPr marL="332740" marR="256540">
              <a:lnSpc>
                <a:spcPct val="100000"/>
              </a:lnSpc>
            </a:pPr>
            <a:r>
              <a:rPr sz="2800" b="1" dirty="0">
                <a:solidFill>
                  <a:srgbClr val="FF0000"/>
                </a:solidFill>
                <a:latin typeface="Arial"/>
                <a:cs typeface="Arial"/>
              </a:rPr>
              <a:t>INSTRUCTIONS;</a:t>
            </a:r>
            <a:r>
              <a:rPr sz="2800" b="1" spc="-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FF0000"/>
                </a:solidFill>
                <a:latin typeface="Arial"/>
                <a:cs typeface="Arial"/>
              </a:rPr>
              <a:t>e.g.</a:t>
            </a:r>
            <a:r>
              <a:rPr sz="2800" b="1" spc="-8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FF0000"/>
                </a:solidFill>
                <a:latin typeface="Arial"/>
                <a:cs typeface="Arial"/>
              </a:rPr>
              <a:t>emailing</a:t>
            </a:r>
            <a:r>
              <a:rPr sz="2800" b="1" spc="-9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FF0000"/>
                </a:solidFill>
                <a:latin typeface="Arial"/>
                <a:cs typeface="Arial"/>
              </a:rPr>
              <a:t>form</a:t>
            </a:r>
            <a:r>
              <a:rPr sz="2800" b="1" spc="-9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FF0000"/>
                </a:solidFill>
                <a:latin typeface="Arial"/>
                <a:cs typeface="Arial"/>
              </a:rPr>
              <a:t>to</a:t>
            </a:r>
            <a:r>
              <a:rPr sz="2800" b="1" spc="-8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Arial"/>
                <a:cs typeface="Arial"/>
              </a:rPr>
              <a:t>higher, </a:t>
            </a:r>
            <a:r>
              <a:rPr sz="2800" b="1" dirty="0">
                <a:solidFill>
                  <a:srgbClr val="FF0000"/>
                </a:solidFill>
                <a:latin typeface="Arial"/>
                <a:cs typeface="Arial"/>
              </a:rPr>
              <a:t>page</a:t>
            </a:r>
            <a:r>
              <a:rPr sz="2800" b="1" spc="-6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FF0000"/>
                </a:solidFill>
                <a:latin typeface="Arial"/>
                <a:cs typeface="Arial"/>
              </a:rPr>
              <a:t>2</a:t>
            </a:r>
            <a:r>
              <a:rPr sz="2800" b="1" spc="-7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FF0000"/>
                </a:solidFill>
                <a:latin typeface="Arial"/>
                <a:cs typeface="Arial"/>
              </a:rPr>
              <a:t>on</a:t>
            </a:r>
            <a:r>
              <a:rPr sz="2800" b="1" spc="-6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FF0000"/>
                </a:solidFill>
                <a:latin typeface="Arial"/>
                <a:cs typeface="Arial"/>
              </a:rPr>
              <a:t>the</a:t>
            </a:r>
            <a:r>
              <a:rPr sz="2800" b="1" spc="-6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FF0000"/>
                </a:solidFill>
                <a:latin typeface="Arial"/>
                <a:cs typeface="Arial"/>
              </a:rPr>
              <a:t>outside</a:t>
            </a:r>
            <a:r>
              <a:rPr sz="2800" b="1" spc="-5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FF0000"/>
                </a:solidFill>
                <a:latin typeface="Arial"/>
                <a:cs typeface="Arial"/>
              </a:rPr>
              <a:t>of</a:t>
            </a:r>
            <a:r>
              <a:rPr sz="2800" b="1" spc="-7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FF0000"/>
                </a:solidFill>
                <a:latin typeface="Arial"/>
                <a:cs typeface="Arial"/>
              </a:rPr>
              <a:t>secured</a:t>
            </a:r>
            <a:r>
              <a:rPr sz="2800" b="1" spc="-5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FF0000"/>
                </a:solidFill>
                <a:latin typeface="Arial"/>
                <a:cs typeface="Arial"/>
              </a:rPr>
              <a:t>envelopes,</a:t>
            </a:r>
            <a:r>
              <a:rPr sz="2800" b="1" spc="-6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800" b="1" spc="-20" dirty="0">
                <a:solidFill>
                  <a:srgbClr val="FF0000"/>
                </a:solidFill>
                <a:latin typeface="Arial"/>
                <a:cs typeface="Arial"/>
              </a:rPr>
              <a:t>etc.</a:t>
            </a:r>
            <a:endParaRPr sz="2800">
              <a:latin typeface="Arial"/>
              <a:cs typeface="Arial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fld id="{81D60167-4931-47E6-BA6A-407CBD079E47}" type="slidenum">
              <a:rPr spc="-25" dirty="0"/>
              <a:t>7</a:t>
            </a:fld>
            <a:endParaRPr spc="-25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86611" y="88392"/>
            <a:ext cx="7942326" cy="1338833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1053" rIns="0" bIns="0" rtlCol="0">
            <a:spAutoFit/>
          </a:bodyPr>
          <a:lstStyle/>
          <a:p>
            <a:pPr marL="73660">
              <a:lnSpc>
                <a:spcPct val="100000"/>
              </a:lnSpc>
              <a:spcBef>
                <a:spcPts val="100"/>
              </a:spcBef>
            </a:pPr>
            <a:r>
              <a:rPr dirty="0"/>
              <a:t>Request</a:t>
            </a:r>
            <a:r>
              <a:rPr spc="-125" dirty="0"/>
              <a:t> </a:t>
            </a:r>
            <a:r>
              <a:rPr dirty="0"/>
              <a:t>Mast</a:t>
            </a:r>
            <a:r>
              <a:rPr spc="-150" dirty="0"/>
              <a:t> </a:t>
            </a:r>
            <a:r>
              <a:rPr spc="-10" dirty="0"/>
              <a:t>Procedure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fld id="{81D60167-4931-47E6-BA6A-407CBD079E47}" type="slidenum">
              <a:rPr spc="-25" dirty="0"/>
              <a:t>8</a:t>
            </a:fld>
            <a:endParaRPr spc="-25" dirty="0"/>
          </a:p>
        </p:txBody>
      </p:sp>
      <p:sp>
        <p:nvSpPr>
          <p:cNvPr id="4" name="object 4"/>
          <p:cNvSpPr txBox="1"/>
          <p:nvPr/>
        </p:nvSpPr>
        <p:spPr>
          <a:xfrm>
            <a:off x="107391" y="1533525"/>
            <a:ext cx="8784590" cy="50260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69265" indent="-456565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469265" algn="l"/>
              </a:tabLst>
            </a:pPr>
            <a:r>
              <a:rPr sz="2400" b="1" dirty="0">
                <a:solidFill>
                  <a:srgbClr val="000066"/>
                </a:solidFill>
                <a:latin typeface="Arial"/>
                <a:cs typeface="Arial"/>
              </a:rPr>
              <a:t>Role</a:t>
            </a:r>
            <a:r>
              <a:rPr sz="2400" b="1" spc="-1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66"/>
                </a:solidFill>
                <a:latin typeface="Arial"/>
                <a:cs typeface="Arial"/>
              </a:rPr>
              <a:t>of</a:t>
            </a:r>
            <a:r>
              <a:rPr sz="2400" b="1" spc="-3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66"/>
                </a:solidFill>
                <a:latin typeface="Arial"/>
                <a:cs typeface="Arial"/>
              </a:rPr>
              <a:t>the</a:t>
            </a:r>
            <a:r>
              <a:rPr sz="2400" b="1" spc="-1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66"/>
                </a:solidFill>
                <a:latin typeface="Arial"/>
                <a:cs typeface="Arial"/>
              </a:rPr>
              <a:t>“Chain</a:t>
            </a:r>
            <a:r>
              <a:rPr sz="2400" b="1" spc="-2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66"/>
                </a:solidFill>
                <a:latin typeface="Arial"/>
                <a:cs typeface="Arial"/>
              </a:rPr>
              <a:t>of</a:t>
            </a:r>
            <a:r>
              <a:rPr sz="2400" b="1" spc="-10" dirty="0">
                <a:solidFill>
                  <a:srgbClr val="000066"/>
                </a:solidFill>
                <a:latin typeface="Arial"/>
                <a:cs typeface="Arial"/>
              </a:rPr>
              <a:t> Concern”</a:t>
            </a:r>
            <a:endParaRPr sz="2400">
              <a:latin typeface="Arial"/>
              <a:cs typeface="Arial"/>
            </a:endParaRPr>
          </a:p>
          <a:p>
            <a:pPr marL="812165" lvl="1" indent="-342265">
              <a:lnSpc>
                <a:spcPct val="100000"/>
              </a:lnSpc>
              <a:buFont typeface="Courier New"/>
              <a:buChar char="o"/>
              <a:tabLst>
                <a:tab pos="812165" algn="l"/>
              </a:tabLst>
            </a:pP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Leaders</a:t>
            </a:r>
            <a:r>
              <a:rPr sz="2000" i="1" spc="-5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at</a:t>
            </a:r>
            <a:r>
              <a:rPr sz="2000" i="1" spc="-4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all</a:t>
            </a:r>
            <a:r>
              <a:rPr sz="2000" i="1" spc="-1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levels</a:t>
            </a:r>
            <a:r>
              <a:rPr sz="2000" i="1" spc="-3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should</a:t>
            </a:r>
            <a:r>
              <a:rPr sz="2000" i="1" spc="-4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assist</a:t>
            </a:r>
            <a:r>
              <a:rPr sz="2000" i="1" spc="-4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with</a:t>
            </a:r>
            <a:r>
              <a:rPr sz="2000" i="1" spc="-2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completing</a:t>
            </a:r>
            <a:r>
              <a:rPr sz="2000" i="1" spc="-3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the</a:t>
            </a:r>
            <a:r>
              <a:rPr sz="2000" i="1" spc="-3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spc="-10" dirty="0">
                <a:solidFill>
                  <a:srgbClr val="000066"/>
                </a:solidFill>
                <a:latin typeface="Arial"/>
                <a:cs typeface="Arial"/>
              </a:rPr>
              <a:t>NAVMC.</a:t>
            </a:r>
            <a:endParaRPr sz="2000">
              <a:latin typeface="Arial"/>
              <a:cs typeface="Arial"/>
            </a:endParaRPr>
          </a:p>
          <a:p>
            <a:pPr marL="812165" lvl="1" indent="-342265">
              <a:lnSpc>
                <a:spcPct val="100000"/>
              </a:lnSpc>
              <a:spcBef>
                <a:spcPts val="5"/>
              </a:spcBef>
              <a:buFont typeface="Courier New"/>
              <a:buChar char="o"/>
              <a:tabLst>
                <a:tab pos="812165" algn="l"/>
              </a:tabLst>
            </a:pP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Expedite</a:t>
            </a:r>
            <a:r>
              <a:rPr sz="2000" i="1" spc="-5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spc="-10" dirty="0">
                <a:solidFill>
                  <a:srgbClr val="000066"/>
                </a:solidFill>
                <a:latin typeface="Arial"/>
                <a:cs typeface="Arial"/>
              </a:rPr>
              <a:t>request</a:t>
            </a:r>
            <a:endParaRPr sz="2000">
              <a:latin typeface="Arial"/>
              <a:cs typeface="Arial"/>
            </a:endParaRPr>
          </a:p>
          <a:p>
            <a:pPr marL="812165" lvl="1" indent="-342265">
              <a:lnSpc>
                <a:spcPct val="100000"/>
              </a:lnSpc>
              <a:buFont typeface="Courier New"/>
              <a:buChar char="o"/>
              <a:tabLst>
                <a:tab pos="812165" algn="l"/>
              </a:tabLst>
            </a:pPr>
            <a:r>
              <a:rPr sz="2000" i="1" dirty="0">
                <a:solidFill>
                  <a:srgbClr val="FF0000"/>
                </a:solidFill>
                <a:latin typeface="Arial"/>
                <a:cs typeface="Arial"/>
              </a:rPr>
              <a:t>Do</a:t>
            </a:r>
            <a:r>
              <a:rPr sz="2000" i="1" spc="-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FF0000"/>
                </a:solidFill>
                <a:latin typeface="Arial"/>
                <a:cs typeface="Arial"/>
              </a:rPr>
              <a:t>not</a:t>
            </a:r>
            <a:r>
              <a:rPr sz="2000" i="1" spc="-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FF0000"/>
                </a:solidFill>
                <a:latin typeface="Arial"/>
                <a:cs typeface="Arial"/>
              </a:rPr>
              <a:t>stop</a:t>
            </a:r>
            <a:r>
              <a:rPr sz="2000" i="1" spc="-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FF0000"/>
                </a:solidFill>
                <a:latin typeface="Arial"/>
                <a:cs typeface="Arial"/>
              </a:rPr>
              <a:t>Mast</a:t>
            </a:r>
            <a:r>
              <a:rPr sz="2000" i="1" spc="-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FF0000"/>
                </a:solidFill>
                <a:latin typeface="Arial"/>
                <a:cs typeface="Arial"/>
              </a:rPr>
              <a:t>and</a:t>
            </a:r>
            <a:r>
              <a:rPr sz="2000" i="1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FF0000"/>
                </a:solidFill>
                <a:latin typeface="Arial"/>
                <a:cs typeface="Arial"/>
              </a:rPr>
              <a:t>try</a:t>
            </a:r>
            <a:r>
              <a:rPr sz="2000" i="1" spc="-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FF0000"/>
                </a:solidFill>
                <a:latin typeface="Arial"/>
                <a:cs typeface="Arial"/>
              </a:rPr>
              <a:t>to</a:t>
            </a:r>
            <a:r>
              <a:rPr sz="2000" i="1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FF0000"/>
                </a:solidFill>
                <a:latin typeface="Arial"/>
                <a:cs typeface="Arial"/>
              </a:rPr>
              <a:t>resolve</a:t>
            </a:r>
            <a:r>
              <a:rPr sz="2000" i="1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i="1" spc="-25" dirty="0">
                <a:solidFill>
                  <a:srgbClr val="FF0000"/>
                </a:solidFill>
                <a:latin typeface="Arial"/>
                <a:cs typeface="Arial"/>
              </a:rPr>
              <a:t>it</a:t>
            </a:r>
            <a:endParaRPr sz="2000">
              <a:latin typeface="Arial"/>
              <a:cs typeface="Arial"/>
            </a:endParaRPr>
          </a:p>
          <a:p>
            <a:pPr marL="812165" lvl="1" indent="-342265">
              <a:lnSpc>
                <a:spcPct val="100000"/>
              </a:lnSpc>
              <a:buFont typeface="Courier New"/>
              <a:buChar char="o"/>
              <a:tabLst>
                <a:tab pos="812165" algn="l"/>
              </a:tabLst>
            </a:pPr>
            <a:r>
              <a:rPr sz="2000" i="1" dirty="0">
                <a:solidFill>
                  <a:srgbClr val="FF0000"/>
                </a:solidFill>
                <a:latin typeface="Arial"/>
                <a:cs typeface="Arial"/>
              </a:rPr>
              <a:t>Interference</a:t>
            </a:r>
            <a:r>
              <a:rPr sz="2000" i="1" spc="-6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FF0000"/>
                </a:solidFill>
                <a:latin typeface="Arial"/>
                <a:cs typeface="Arial"/>
              </a:rPr>
              <a:t>with</a:t>
            </a:r>
            <a:r>
              <a:rPr sz="2000" i="1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FF0000"/>
                </a:solidFill>
                <a:latin typeface="Arial"/>
                <a:cs typeface="Arial"/>
              </a:rPr>
              <a:t>Request</a:t>
            </a:r>
            <a:r>
              <a:rPr sz="2000" i="1" spc="-5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FF0000"/>
                </a:solidFill>
                <a:latin typeface="Arial"/>
                <a:cs typeface="Arial"/>
              </a:rPr>
              <a:t>Mast</a:t>
            </a:r>
            <a:r>
              <a:rPr sz="2000" i="1" spc="-5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FF0000"/>
                </a:solidFill>
                <a:latin typeface="Arial"/>
                <a:cs typeface="Arial"/>
              </a:rPr>
              <a:t>or</a:t>
            </a:r>
            <a:r>
              <a:rPr sz="2000" i="1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FF0000"/>
                </a:solidFill>
                <a:latin typeface="Arial"/>
                <a:cs typeface="Arial"/>
              </a:rPr>
              <a:t>reprisal</a:t>
            </a:r>
            <a:r>
              <a:rPr sz="2000" i="1" spc="-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FF0000"/>
                </a:solidFill>
                <a:latin typeface="Arial"/>
                <a:cs typeface="Arial"/>
              </a:rPr>
              <a:t>against</a:t>
            </a:r>
            <a:r>
              <a:rPr sz="2000" i="1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FF0000"/>
                </a:solidFill>
                <a:latin typeface="Arial"/>
                <a:cs typeface="Arial"/>
              </a:rPr>
              <a:t>personnel</a:t>
            </a:r>
            <a:r>
              <a:rPr sz="2000" i="1" spc="-5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i="1" spc="-25" dirty="0">
                <a:solidFill>
                  <a:srgbClr val="FF0000"/>
                </a:solidFill>
                <a:latin typeface="Arial"/>
                <a:cs typeface="Arial"/>
              </a:rPr>
              <a:t>who</a:t>
            </a:r>
            <a:endParaRPr sz="2000">
              <a:latin typeface="Arial"/>
              <a:cs typeface="Arial"/>
            </a:endParaRPr>
          </a:p>
          <a:p>
            <a:pPr marL="812800">
              <a:lnSpc>
                <a:spcPct val="100000"/>
              </a:lnSpc>
            </a:pPr>
            <a:r>
              <a:rPr sz="2000" i="1" dirty="0">
                <a:solidFill>
                  <a:srgbClr val="FF0000"/>
                </a:solidFill>
                <a:latin typeface="Arial"/>
                <a:cs typeface="Arial"/>
              </a:rPr>
              <a:t>Requests</a:t>
            </a:r>
            <a:r>
              <a:rPr sz="2000" i="1" spc="-5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FF0000"/>
                </a:solidFill>
                <a:latin typeface="Arial"/>
                <a:cs typeface="Arial"/>
              </a:rPr>
              <a:t>Mast</a:t>
            </a:r>
            <a:r>
              <a:rPr sz="2000" i="1" spc="-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FF0000"/>
                </a:solidFill>
                <a:latin typeface="Arial"/>
                <a:cs typeface="Arial"/>
              </a:rPr>
              <a:t>is</a:t>
            </a:r>
            <a:r>
              <a:rPr sz="2000" i="1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FF0000"/>
                </a:solidFill>
                <a:latin typeface="Arial"/>
                <a:cs typeface="Arial"/>
              </a:rPr>
              <a:t>prohibited</a:t>
            </a:r>
            <a:r>
              <a:rPr sz="2000" i="1" spc="-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FF0000"/>
                </a:solidFill>
                <a:latin typeface="Arial"/>
                <a:cs typeface="Arial"/>
              </a:rPr>
              <a:t>under</a:t>
            </a:r>
            <a:r>
              <a:rPr sz="2000" i="1" spc="-10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FF0000"/>
                </a:solidFill>
                <a:latin typeface="Arial"/>
                <a:cs typeface="Arial"/>
              </a:rPr>
              <a:t>Article</a:t>
            </a:r>
            <a:r>
              <a:rPr sz="2000" i="1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FF0000"/>
                </a:solidFill>
                <a:latin typeface="Arial"/>
                <a:cs typeface="Arial"/>
              </a:rPr>
              <a:t>92</a:t>
            </a:r>
            <a:r>
              <a:rPr sz="2000" i="1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FF0000"/>
                </a:solidFill>
                <a:latin typeface="Arial"/>
                <a:cs typeface="Arial"/>
              </a:rPr>
              <a:t>of</a:t>
            </a:r>
            <a:r>
              <a:rPr sz="2000" i="1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FF0000"/>
                </a:solidFill>
                <a:latin typeface="Arial"/>
                <a:cs typeface="Arial"/>
              </a:rPr>
              <a:t>the</a:t>
            </a:r>
            <a:r>
              <a:rPr sz="2000" i="1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000" i="1" spc="-10" dirty="0">
                <a:solidFill>
                  <a:srgbClr val="FF0000"/>
                </a:solidFill>
                <a:latin typeface="Arial"/>
                <a:cs typeface="Arial"/>
              </a:rPr>
              <a:t>UCMJ.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0"/>
              </a:spcBef>
            </a:pPr>
            <a:endParaRPr sz="2000">
              <a:latin typeface="Arial"/>
              <a:cs typeface="Arial"/>
            </a:endParaRPr>
          </a:p>
          <a:p>
            <a:pPr marL="469265" indent="-456565">
              <a:lnSpc>
                <a:spcPct val="100000"/>
              </a:lnSpc>
              <a:buFont typeface="Wingdings"/>
              <a:buChar char=""/>
              <a:tabLst>
                <a:tab pos="469265" algn="l"/>
              </a:tabLst>
            </a:pPr>
            <a:r>
              <a:rPr sz="2400" b="1" dirty="0">
                <a:solidFill>
                  <a:srgbClr val="000066"/>
                </a:solidFill>
                <a:latin typeface="Arial"/>
                <a:cs typeface="Arial"/>
              </a:rPr>
              <a:t>Role</a:t>
            </a:r>
            <a:r>
              <a:rPr sz="2400" b="1" spc="-1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66"/>
                </a:solidFill>
                <a:latin typeface="Arial"/>
                <a:cs typeface="Arial"/>
              </a:rPr>
              <a:t>of</a:t>
            </a:r>
            <a:r>
              <a:rPr sz="2400" b="1" spc="-3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66"/>
                </a:solidFill>
                <a:latin typeface="Arial"/>
                <a:cs typeface="Arial"/>
              </a:rPr>
              <a:t>the</a:t>
            </a:r>
            <a:r>
              <a:rPr sz="2400" b="1" spc="-1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66"/>
                </a:solidFill>
                <a:latin typeface="Arial"/>
                <a:cs typeface="Arial"/>
              </a:rPr>
              <a:t>Chain</a:t>
            </a:r>
            <a:r>
              <a:rPr sz="2400" b="1" spc="-2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66"/>
                </a:solidFill>
                <a:latin typeface="Arial"/>
                <a:cs typeface="Arial"/>
              </a:rPr>
              <a:t>of</a:t>
            </a:r>
            <a:r>
              <a:rPr sz="2400" b="1" spc="-10" dirty="0">
                <a:solidFill>
                  <a:srgbClr val="000066"/>
                </a:solidFill>
                <a:latin typeface="Arial"/>
                <a:cs typeface="Arial"/>
              </a:rPr>
              <a:t> Command</a:t>
            </a:r>
            <a:endParaRPr sz="2400">
              <a:latin typeface="Arial"/>
              <a:cs typeface="Arial"/>
            </a:endParaRPr>
          </a:p>
          <a:p>
            <a:pPr marL="812165" lvl="1" indent="-342265">
              <a:lnSpc>
                <a:spcPct val="100000"/>
              </a:lnSpc>
              <a:spcBef>
                <a:spcPts val="5"/>
              </a:spcBef>
              <a:buFont typeface="Courier New"/>
              <a:buChar char="o"/>
              <a:tabLst>
                <a:tab pos="812165" algn="l"/>
              </a:tabLst>
            </a:pP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Expedite</a:t>
            </a:r>
            <a:r>
              <a:rPr sz="2000" i="1" spc="-5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audience</a:t>
            </a:r>
            <a:r>
              <a:rPr sz="2000" i="1" spc="-4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with</a:t>
            </a:r>
            <a:r>
              <a:rPr sz="2000" i="1" spc="-3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the</a:t>
            </a:r>
            <a:r>
              <a:rPr sz="2000" i="1" spc="-2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spc="-10" dirty="0">
                <a:solidFill>
                  <a:srgbClr val="000066"/>
                </a:solidFill>
                <a:latin typeface="Arial"/>
                <a:cs typeface="Arial"/>
              </a:rPr>
              <a:t>Commander</a:t>
            </a:r>
            <a:endParaRPr sz="2000">
              <a:latin typeface="Arial"/>
              <a:cs typeface="Arial"/>
            </a:endParaRPr>
          </a:p>
          <a:p>
            <a:pPr marL="1269365" lvl="2" indent="-342265">
              <a:lnSpc>
                <a:spcPct val="100000"/>
              </a:lnSpc>
              <a:buFont typeface="Courier New"/>
              <a:buChar char="o"/>
              <a:tabLst>
                <a:tab pos="1269365" algn="l"/>
              </a:tabLst>
            </a:pPr>
            <a:r>
              <a:rPr sz="2000" i="1" spc="-10" dirty="0">
                <a:solidFill>
                  <a:srgbClr val="000066"/>
                </a:solidFill>
                <a:latin typeface="Arial"/>
                <a:cs typeface="Arial"/>
              </a:rPr>
              <a:t>Typically</a:t>
            </a:r>
            <a:r>
              <a:rPr sz="2000" i="1" spc="-5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the</a:t>
            </a:r>
            <a:r>
              <a:rPr sz="2000" i="1" spc="-3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commander</a:t>
            </a:r>
            <a:r>
              <a:rPr sz="2000" i="1" spc="-4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will</a:t>
            </a:r>
            <a:r>
              <a:rPr sz="2000" i="1" spc="-2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hear</a:t>
            </a:r>
            <a:r>
              <a:rPr sz="2000" i="1" spc="-4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the</a:t>
            </a:r>
            <a:r>
              <a:rPr sz="2000" i="1" spc="-4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mast</a:t>
            </a:r>
            <a:r>
              <a:rPr sz="2000" i="1" spc="-4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within</a:t>
            </a:r>
            <a:r>
              <a:rPr sz="2000" i="1" spc="-3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(1)</a:t>
            </a:r>
            <a:r>
              <a:rPr sz="2000" i="1" spc="-4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business</a:t>
            </a:r>
            <a:r>
              <a:rPr sz="2000" i="1" spc="-5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spc="-25" dirty="0">
                <a:solidFill>
                  <a:srgbClr val="000066"/>
                </a:solidFill>
                <a:latin typeface="Arial"/>
                <a:cs typeface="Arial"/>
              </a:rPr>
              <a:t>day</a:t>
            </a:r>
            <a:endParaRPr sz="2000">
              <a:latin typeface="Arial"/>
              <a:cs typeface="Arial"/>
            </a:endParaRPr>
          </a:p>
          <a:p>
            <a:pPr marL="812165" lvl="1" indent="-342265">
              <a:lnSpc>
                <a:spcPct val="100000"/>
              </a:lnSpc>
              <a:buFont typeface="Courier New"/>
              <a:buChar char="o"/>
              <a:tabLst>
                <a:tab pos="812165" algn="l"/>
              </a:tabLst>
            </a:pP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If</a:t>
            </a:r>
            <a:r>
              <a:rPr sz="2000" i="1" spc="-5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disclosed,</a:t>
            </a:r>
            <a:r>
              <a:rPr sz="2000" i="1" spc="-5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try</a:t>
            </a:r>
            <a:r>
              <a:rPr sz="2000" i="1" spc="-5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to</a:t>
            </a:r>
            <a:r>
              <a:rPr sz="2000" i="1" spc="-3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resolve</a:t>
            </a:r>
            <a:r>
              <a:rPr sz="2000" i="1" spc="-6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at</a:t>
            </a:r>
            <a:r>
              <a:rPr sz="2000" i="1" spc="-4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the</a:t>
            </a:r>
            <a:r>
              <a:rPr sz="2000" i="1" spc="-4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lowest</a:t>
            </a:r>
            <a:r>
              <a:rPr sz="2000" i="1" spc="-3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level</a:t>
            </a:r>
            <a:r>
              <a:rPr sz="2000" i="1" spc="-2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of</a:t>
            </a:r>
            <a:r>
              <a:rPr sz="2000" i="1" spc="-4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spc="-10" dirty="0">
                <a:solidFill>
                  <a:srgbClr val="000066"/>
                </a:solidFill>
                <a:latin typeface="Arial"/>
                <a:cs typeface="Arial"/>
              </a:rPr>
              <a:t>command</a:t>
            </a:r>
            <a:endParaRPr sz="2000">
              <a:latin typeface="Arial"/>
              <a:cs typeface="Arial"/>
            </a:endParaRPr>
          </a:p>
          <a:p>
            <a:pPr marL="812165" lvl="1" indent="-342265">
              <a:lnSpc>
                <a:spcPct val="100000"/>
              </a:lnSpc>
              <a:buFont typeface="Courier New"/>
              <a:buChar char="o"/>
              <a:tabLst>
                <a:tab pos="812165" algn="l"/>
              </a:tabLst>
            </a:pP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Explain</a:t>
            </a:r>
            <a:r>
              <a:rPr sz="2000" i="1" spc="-4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disposition,</a:t>
            </a:r>
            <a:r>
              <a:rPr sz="2000" i="1" spc="-6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delays,</a:t>
            </a:r>
            <a:r>
              <a:rPr sz="2000" i="1" spc="-7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and</a:t>
            </a:r>
            <a:r>
              <a:rPr sz="2000" i="1" spc="-5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spc="-10" dirty="0">
                <a:solidFill>
                  <a:srgbClr val="000066"/>
                </a:solidFill>
                <a:latin typeface="Arial"/>
                <a:cs typeface="Arial"/>
              </a:rPr>
              <a:t>denials</a:t>
            </a:r>
            <a:endParaRPr sz="2000">
              <a:latin typeface="Arial"/>
              <a:cs typeface="Arial"/>
            </a:endParaRPr>
          </a:p>
          <a:p>
            <a:pPr marL="1269365" lvl="2" indent="-342265">
              <a:lnSpc>
                <a:spcPct val="100000"/>
              </a:lnSpc>
              <a:buFont typeface="Courier New"/>
              <a:buChar char="o"/>
              <a:tabLst>
                <a:tab pos="1269365" algn="l"/>
              </a:tabLst>
            </a:pP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A</a:t>
            </a:r>
            <a:r>
              <a:rPr sz="2000" i="1" spc="-8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face-</a:t>
            </a:r>
            <a:r>
              <a:rPr sz="2000" i="1" spc="-10" dirty="0">
                <a:solidFill>
                  <a:srgbClr val="000066"/>
                </a:solidFill>
                <a:latin typeface="Arial"/>
                <a:cs typeface="Arial"/>
              </a:rPr>
              <a:t>to-</a:t>
            </a: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face</a:t>
            </a:r>
            <a:r>
              <a:rPr sz="2000" i="1" spc="-6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explanation</a:t>
            </a:r>
            <a:r>
              <a:rPr sz="2000" i="1" spc="-4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may</a:t>
            </a:r>
            <a:r>
              <a:rPr sz="2000" i="1" spc="-2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not</a:t>
            </a:r>
            <a:r>
              <a:rPr sz="2000" i="1" spc="-1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be</a:t>
            </a:r>
            <a:r>
              <a:rPr sz="2000" i="1" spc="-1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required</a:t>
            </a:r>
            <a:r>
              <a:rPr sz="2000" i="1" spc="-5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for</a:t>
            </a:r>
            <a:r>
              <a:rPr sz="2000" i="1" spc="-2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some</a:t>
            </a:r>
            <a:r>
              <a:rPr sz="2000" i="1" spc="-2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spc="-10" dirty="0">
                <a:solidFill>
                  <a:srgbClr val="000066"/>
                </a:solidFill>
                <a:latin typeface="Arial"/>
                <a:cs typeface="Arial"/>
              </a:rPr>
              <a:t>denials</a:t>
            </a:r>
            <a:endParaRPr sz="2000">
              <a:latin typeface="Arial"/>
              <a:cs typeface="Arial"/>
            </a:endParaRPr>
          </a:p>
          <a:p>
            <a:pPr marL="812165" lvl="1" indent="-342265">
              <a:lnSpc>
                <a:spcPct val="100000"/>
              </a:lnSpc>
              <a:buFont typeface="Courier New"/>
              <a:buChar char="o"/>
              <a:tabLst>
                <a:tab pos="812165" algn="l"/>
              </a:tabLst>
            </a:pP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The</a:t>
            </a:r>
            <a:r>
              <a:rPr sz="2000" i="1" spc="-4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Commander</a:t>
            </a:r>
            <a:r>
              <a:rPr sz="2000" i="1" spc="-2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will</a:t>
            </a:r>
            <a:r>
              <a:rPr sz="2000" i="1" spc="-1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notify</a:t>
            </a:r>
            <a:r>
              <a:rPr sz="2000" i="1" spc="-3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the</a:t>
            </a:r>
            <a:r>
              <a:rPr sz="2000" i="1" spc="-4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CG</a:t>
            </a:r>
            <a:r>
              <a:rPr sz="2000" i="1" spc="-3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if</a:t>
            </a:r>
            <a:r>
              <a:rPr sz="2000" i="1" spc="-2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it</a:t>
            </a:r>
            <a:r>
              <a:rPr sz="2000" i="1" spc="-3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is</a:t>
            </a:r>
            <a:r>
              <a:rPr sz="2000" i="1" spc="-1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spc="-10" dirty="0">
                <a:solidFill>
                  <a:srgbClr val="000066"/>
                </a:solidFill>
                <a:latin typeface="Arial"/>
                <a:cs typeface="Arial"/>
              </a:rPr>
              <a:t>denied</a:t>
            </a:r>
            <a:endParaRPr sz="2000">
              <a:latin typeface="Arial"/>
              <a:cs typeface="Arial"/>
            </a:endParaRPr>
          </a:p>
          <a:p>
            <a:pPr marL="812800" marR="38100" lvl="1" indent="-342900">
              <a:lnSpc>
                <a:spcPct val="100000"/>
              </a:lnSpc>
              <a:buFont typeface="Courier New"/>
              <a:buChar char="o"/>
              <a:tabLst>
                <a:tab pos="812800" algn="l"/>
              </a:tabLst>
            </a:pP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Ensure</a:t>
            </a:r>
            <a:r>
              <a:rPr sz="2000" i="1" spc="-4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b="1" i="1" dirty="0">
                <a:solidFill>
                  <a:srgbClr val="000066"/>
                </a:solidFill>
                <a:latin typeface="Arial"/>
                <a:cs typeface="Arial"/>
              </a:rPr>
              <a:t>no</a:t>
            </a:r>
            <a:r>
              <a:rPr sz="2000" b="1" i="1" spc="-1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b="1" i="1" dirty="0">
                <a:solidFill>
                  <a:srgbClr val="000066"/>
                </a:solidFill>
                <a:latin typeface="Arial"/>
                <a:cs typeface="Arial"/>
              </a:rPr>
              <a:t>adverse</a:t>
            </a:r>
            <a:r>
              <a:rPr sz="2000" b="1" i="1" spc="-4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b="1" i="1" dirty="0">
                <a:solidFill>
                  <a:srgbClr val="000066"/>
                </a:solidFill>
                <a:latin typeface="Arial"/>
                <a:cs typeface="Arial"/>
              </a:rPr>
              <a:t>or</a:t>
            </a:r>
            <a:r>
              <a:rPr sz="2000" b="1" i="1" spc="-1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b="1" i="1" dirty="0">
                <a:solidFill>
                  <a:srgbClr val="000066"/>
                </a:solidFill>
                <a:latin typeface="Arial"/>
                <a:cs typeface="Arial"/>
              </a:rPr>
              <a:t>prejudicial</a:t>
            </a:r>
            <a:r>
              <a:rPr sz="2000" b="1" i="1" spc="-5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b="1" i="1" dirty="0">
                <a:solidFill>
                  <a:srgbClr val="000066"/>
                </a:solidFill>
                <a:latin typeface="Arial"/>
                <a:cs typeface="Arial"/>
              </a:rPr>
              <a:t>action</a:t>
            </a:r>
            <a:r>
              <a:rPr sz="2000" b="1" i="1" spc="-4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is</a:t>
            </a:r>
            <a:r>
              <a:rPr sz="2000" i="1" spc="-1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taken</a:t>
            </a:r>
            <a:r>
              <a:rPr sz="2000" i="1" spc="-4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against</a:t>
            </a:r>
            <a:r>
              <a:rPr sz="2000" i="1" spc="-4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a</a:t>
            </a:r>
            <a:r>
              <a:rPr sz="2000" i="1" spc="-1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Marine</a:t>
            </a:r>
            <a:r>
              <a:rPr sz="2000" i="1" spc="-3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spc="-25" dirty="0">
                <a:solidFill>
                  <a:srgbClr val="000066"/>
                </a:solidFill>
                <a:latin typeface="Arial"/>
                <a:cs typeface="Arial"/>
              </a:rPr>
              <a:t>as </a:t>
            </a: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a</a:t>
            </a:r>
            <a:r>
              <a:rPr sz="2000" i="1" spc="-1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result</a:t>
            </a:r>
            <a:r>
              <a:rPr sz="2000" i="1" spc="-4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of</a:t>
            </a:r>
            <a:r>
              <a:rPr sz="2000" i="1" spc="-2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exercising</a:t>
            </a:r>
            <a:r>
              <a:rPr sz="2000" i="1" spc="-5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the</a:t>
            </a:r>
            <a:r>
              <a:rPr sz="2000" i="1" spc="-2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right</a:t>
            </a:r>
            <a:r>
              <a:rPr sz="2000" i="1" spc="-30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to</a:t>
            </a:r>
            <a:r>
              <a:rPr sz="2000" i="1" spc="-2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dirty="0">
                <a:solidFill>
                  <a:srgbClr val="000066"/>
                </a:solidFill>
                <a:latin typeface="Arial"/>
                <a:cs typeface="Arial"/>
              </a:rPr>
              <a:t>request</a:t>
            </a:r>
            <a:r>
              <a:rPr sz="2000" i="1" spc="-55" dirty="0">
                <a:solidFill>
                  <a:srgbClr val="000066"/>
                </a:solidFill>
                <a:latin typeface="Arial"/>
                <a:cs typeface="Arial"/>
              </a:rPr>
              <a:t> </a:t>
            </a:r>
            <a:r>
              <a:rPr sz="2000" i="1" spc="-10" dirty="0">
                <a:solidFill>
                  <a:srgbClr val="000066"/>
                </a:solidFill>
                <a:latin typeface="Arial"/>
                <a:cs typeface="Arial"/>
              </a:rPr>
              <a:t>mast.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90486" y="97535"/>
            <a:ext cx="8828405" cy="6517640"/>
            <a:chOff x="190486" y="97535"/>
            <a:chExt cx="8828405" cy="651764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0486" y="1420368"/>
              <a:ext cx="5124470" cy="519456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75944" y="97535"/>
              <a:ext cx="7942326" cy="1338833"/>
            </a:xfrm>
            <a:prstGeom prst="rect">
              <a:avLst/>
            </a:prstGeom>
          </p:spPr>
        </p:pic>
      </p:grp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1137" rIns="0" bIns="0" rtlCol="0">
            <a:spAutoFit/>
          </a:bodyPr>
          <a:lstStyle/>
          <a:p>
            <a:pPr marL="63500">
              <a:lnSpc>
                <a:spcPct val="100000"/>
              </a:lnSpc>
              <a:spcBef>
                <a:spcPts val="100"/>
              </a:spcBef>
            </a:pPr>
            <a:r>
              <a:rPr dirty="0"/>
              <a:t>Request</a:t>
            </a:r>
            <a:r>
              <a:rPr spc="-135" dirty="0"/>
              <a:t> </a:t>
            </a:r>
            <a:r>
              <a:rPr dirty="0"/>
              <a:t>Mast</a:t>
            </a:r>
            <a:r>
              <a:rPr spc="-150" dirty="0"/>
              <a:t> </a:t>
            </a:r>
            <a:r>
              <a:rPr spc="-10" dirty="0"/>
              <a:t>Procedure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141731" y="1091183"/>
            <a:ext cx="9002395" cy="5476875"/>
            <a:chOff x="141731" y="1091183"/>
            <a:chExt cx="9002395" cy="5476875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1731" y="2494800"/>
              <a:ext cx="5196078" cy="323837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43255" y="2476500"/>
              <a:ext cx="5195570" cy="323215"/>
            </a:xfrm>
            <a:custGeom>
              <a:avLst/>
              <a:gdLst/>
              <a:ahLst/>
              <a:cxnLst/>
              <a:rect l="l" t="t" r="r" b="b"/>
              <a:pathLst>
                <a:path w="5195570" h="323214">
                  <a:moveTo>
                    <a:pt x="5195316" y="0"/>
                  </a:moveTo>
                  <a:lnTo>
                    <a:pt x="0" y="0"/>
                  </a:lnTo>
                  <a:lnTo>
                    <a:pt x="0" y="323088"/>
                  </a:lnTo>
                  <a:lnTo>
                    <a:pt x="5195316" y="323088"/>
                  </a:lnTo>
                  <a:lnTo>
                    <a:pt x="5195316" y="0"/>
                  </a:lnTo>
                  <a:close/>
                </a:path>
              </a:pathLst>
            </a:custGeom>
            <a:solidFill>
              <a:srgbClr val="FFFF00">
                <a:alpha val="250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33171" y="4215383"/>
              <a:ext cx="5043678" cy="1326641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234696" y="4197095"/>
              <a:ext cx="5043170" cy="1325880"/>
            </a:xfrm>
            <a:custGeom>
              <a:avLst/>
              <a:gdLst/>
              <a:ahLst/>
              <a:cxnLst/>
              <a:rect l="l" t="t" r="r" b="b"/>
              <a:pathLst>
                <a:path w="5043170" h="1325879">
                  <a:moveTo>
                    <a:pt x="5042916" y="0"/>
                  </a:moveTo>
                  <a:lnTo>
                    <a:pt x="0" y="0"/>
                  </a:lnTo>
                  <a:lnTo>
                    <a:pt x="0" y="1325879"/>
                  </a:lnTo>
                  <a:lnTo>
                    <a:pt x="5042916" y="1325879"/>
                  </a:lnTo>
                  <a:lnTo>
                    <a:pt x="5042916" y="0"/>
                  </a:lnTo>
                  <a:close/>
                </a:path>
              </a:pathLst>
            </a:custGeom>
            <a:solidFill>
              <a:srgbClr val="FFFF00">
                <a:alpha val="250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59308" y="6190487"/>
              <a:ext cx="4717542" cy="37719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560831" y="6172199"/>
              <a:ext cx="4716780" cy="376555"/>
            </a:xfrm>
            <a:custGeom>
              <a:avLst/>
              <a:gdLst/>
              <a:ahLst/>
              <a:cxnLst/>
              <a:rect l="l" t="t" r="r" b="b"/>
              <a:pathLst>
                <a:path w="4716780" h="376554">
                  <a:moveTo>
                    <a:pt x="4716780" y="0"/>
                  </a:moveTo>
                  <a:lnTo>
                    <a:pt x="0" y="0"/>
                  </a:lnTo>
                  <a:lnTo>
                    <a:pt x="0" y="376428"/>
                  </a:lnTo>
                  <a:lnTo>
                    <a:pt x="4716780" y="376428"/>
                  </a:lnTo>
                  <a:lnTo>
                    <a:pt x="4716780" y="0"/>
                  </a:lnTo>
                  <a:close/>
                </a:path>
              </a:pathLst>
            </a:custGeom>
            <a:solidFill>
              <a:srgbClr val="FFFF00">
                <a:alpha val="250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292852" y="1091183"/>
              <a:ext cx="3851148" cy="1670304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5555741" y="1354073"/>
              <a:ext cx="3001010" cy="896619"/>
            </a:xfrm>
            <a:custGeom>
              <a:avLst/>
              <a:gdLst/>
              <a:ahLst/>
              <a:cxnLst/>
              <a:rect l="l" t="t" r="r" b="b"/>
              <a:pathLst>
                <a:path w="3001009" h="896619">
                  <a:moveTo>
                    <a:pt x="448056" y="0"/>
                  </a:moveTo>
                  <a:lnTo>
                    <a:pt x="0" y="448055"/>
                  </a:lnTo>
                  <a:lnTo>
                    <a:pt x="448056" y="896112"/>
                  </a:lnTo>
                  <a:lnTo>
                    <a:pt x="448056" y="783589"/>
                  </a:lnTo>
                  <a:lnTo>
                    <a:pt x="3000756" y="783589"/>
                  </a:lnTo>
                  <a:lnTo>
                    <a:pt x="3000756" y="112522"/>
                  </a:lnTo>
                  <a:lnTo>
                    <a:pt x="448056" y="112522"/>
                  </a:lnTo>
                  <a:lnTo>
                    <a:pt x="448056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555741" y="1354073"/>
              <a:ext cx="3001010" cy="896619"/>
            </a:xfrm>
            <a:custGeom>
              <a:avLst/>
              <a:gdLst/>
              <a:ahLst/>
              <a:cxnLst/>
              <a:rect l="l" t="t" r="r" b="b"/>
              <a:pathLst>
                <a:path w="3001009" h="896619">
                  <a:moveTo>
                    <a:pt x="0" y="448055"/>
                  </a:moveTo>
                  <a:lnTo>
                    <a:pt x="448056" y="0"/>
                  </a:lnTo>
                  <a:lnTo>
                    <a:pt x="448056" y="112522"/>
                  </a:lnTo>
                  <a:lnTo>
                    <a:pt x="3000756" y="112522"/>
                  </a:lnTo>
                  <a:lnTo>
                    <a:pt x="3000756" y="783589"/>
                  </a:lnTo>
                  <a:lnTo>
                    <a:pt x="448056" y="783589"/>
                  </a:lnTo>
                  <a:lnTo>
                    <a:pt x="448056" y="896112"/>
                  </a:lnTo>
                  <a:lnTo>
                    <a:pt x="0" y="448055"/>
                  </a:lnTo>
                  <a:close/>
                </a:path>
              </a:pathLst>
            </a:custGeom>
            <a:ln w="2590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6073902" y="1508886"/>
            <a:ext cx="22987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7015" marR="5080" indent="-23495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C000"/>
                </a:solidFill>
                <a:latin typeface="Arial"/>
                <a:cs typeface="Arial"/>
              </a:rPr>
              <a:t>Personal,</a:t>
            </a:r>
            <a:r>
              <a:rPr sz="1800" spc="-20" dirty="0">
                <a:solidFill>
                  <a:srgbClr val="FFC00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C000"/>
                </a:solidFill>
                <a:latin typeface="Arial"/>
                <a:cs typeface="Arial"/>
              </a:rPr>
              <a:t>contact,</a:t>
            </a:r>
            <a:r>
              <a:rPr sz="1800" spc="-30" dirty="0">
                <a:solidFill>
                  <a:srgbClr val="FFC000"/>
                </a:solidFill>
                <a:latin typeface="Arial"/>
                <a:cs typeface="Arial"/>
              </a:rPr>
              <a:t> </a:t>
            </a:r>
            <a:r>
              <a:rPr sz="1800" spc="-25" dirty="0">
                <a:solidFill>
                  <a:srgbClr val="FFC000"/>
                </a:solidFill>
                <a:latin typeface="Arial"/>
                <a:cs typeface="Arial"/>
              </a:rPr>
              <a:t>and </a:t>
            </a:r>
            <a:r>
              <a:rPr sz="1800" dirty="0">
                <a:solidFill>
                  <a:srgbClr val="FFC000"/>
                </a:solidFill>
                <a:latin typeface="Arial"/>
                <a:cs typeface="Arial"/>
              </a:rPr>
              <a:t>biographical</a:t>
            </a:r>
            <a:r>
              <a:rPr sz="1800" spc="-40" dirty="0">
                <a:solidFill>
                  <a:srgbClr val="FFC000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FFC000"/>
                </a:solidFill>
                <a:latin typeface="Arial"/>
                <a:cs typeface="Arial"/>
              </a:rPr>
              <a:t>data.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5109971" y="1964435"/>
            <a:ext cx="4034154" cy="4893945"/>
            <a:chOff x="5109971" y="1964435"/>
            <a:chExt cx="4034154" cy="4893945"/>
          </a:xfrm>
        </p:grpSpPr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8259" y="1964435"/>
              <a:ext cx="3919728" cy="1856232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5391784" y="2227452"/>
              <a:ext cx="3018790" cy="1071880"/>
            </a:xfrm>
            <a:custGeom>
              <a:avLst/>
              <a:gdLst/>
              <a:ahLst/>
              <a:cxnLst/>
              <a:rect l="l" t="t" r="r" b="b"/>
              <a:pathLst>
                <a:path w="3018790" h="1071879">
                  <a:moveTo>
                    <a:pt x="490854" y="0"/>
                  </a:moveTo>
                  <a:lnTo>
                    <a:pt x="0" y="385572"/>
                  </a:lnTo>
                  <a:lnTo>
                    <a:pt x="385572" y="876300"/>
                  </a:lnTo>
                  <a:lnTo>
                    <a:pt x="398779" y="766318"/>
                  </a:lnTo>
                  <a:lnTo>
                    <a:pt x="2939541" y="1071372"/>
                  </a:lnTo>
                  <a:lnTo>
                    <a:pt x="3018409" y="415163"/>
                  </a:lnTo>
                  <a:lnTo>
                    <a:pt x="477647" y="110109"/>
                  </a:lnTo>
                  <a:lnTo>
                    <a:pt x="490854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391784" y="2227452"/>
              <a:ext cx="3018790" cy="1071880"/>
            </a:xfrm>
            <a:custGeom>
              <a:avLst/>
              <a:gdLst/>
              <a:ahLst/>
              <a:cxnLst/>
              <a:rect l="l" t="t" r="r" b="b"/>
              <a:pathLst>
                <a:path w="3018790" h="1071879">
                  <a:moveTo>
                    <a:pt x="0" y="385572"/>
                  </a:moveTo>
                  <a:lnTo>
                    <a:pt x="490854" y="0"/>
                  </a:lnTo>
                  <a:lnTo>
                    <a:pt x="477647" y="110109"/>
                  </a:lnTo>
                  <a:lnTo>
                    <a:pt x="3018409" y="415163"/>
                  </a:lnTo>
                  <a:lnTo>
                    <a:pt x="2939541" y="1071372"/>
                  </a:lnTo>
                  <a:lnTo>
                    <a:pt x="398779" y="766318"/>
                  </a:lnTo>
                  <a:lnTo>
                    <a:pt x="385572" y="876300"/>
                  </a:lnTo>
                  <a:lnTo>
                    <a:pt x="0" y="385572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039357" y="2473705"/>
              <a:ext cx="2042033" cy="620395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161787" y="2930651"/>
              <a:ext cx="3913632" cy="1996313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5424296" y="3193414"/>
              <a:ext cx="3014345" cy="1204595"/>
            </a:xfrm>
            <a:custGeom>
              <a:avLst/>
              <a:gdLst/>
              <a:ahLst/>
              <a:cxnLst/>
              <a:rect l="l" t="t" r="r" b="b"/>
              <a:pathLst>
                <a:path w="3014345" h="1204595">
                  <a:moveTo>
                    <a:pt x="517143" y="0"/>
                  </a:moveTo>
                  <a:lnTo>
                    <a:pt x="0" y="365251"/>
                  </a:lnTo>
                  <a:lnTo>
                    <a:pt x="365378" y="882396"/>
                  </a:lnTo>
                  <a:lnTo>
                    <a:pt x="384428" y="771525"/>
                  </a:lnTo>
                  <a:lnTo>
                    <a:pt x="2900172" y="1204214"/>
                  </a:lnTo>
                  <a:lnTo>
                    <a:pt x="3013836" y="543560"/>
                  </a:lnTo>
                  <a:lnTo>
                    <a:pt x="498093" y="110744"/>
                  </a:lnTo>
                  <a:lnTo>
                    <a:pt x="517143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424296" y="3193414"/>
              <a:ext cx="3014345" cy="1204595"/>
            </a:xfrm>
            <a:custGeom>
              <a:avLst/>
              <a:gdLst/>
              <a:ahLst/>
              <a:cxnLst/>
              <a:rect l="l" t="t" r="r" b="b"/>
              <a:pathLst>
                <a:path w="3014345" h="1204595">
                  <a:moveTo>
                    <a:pt x="0" y="365251"/>
                  </a:moveTo>
                  <a:lnTo>
                    <a:pt x="517143" y="0"/>
                  </a:lnTo>
                  <a:lnTo>
                    <a:pt x="498093" y="110744"/>
                  </a:lnTo>
                  <a:lnTo>
                    <a:pt x="3013836" y="543560"/>
                  </a:lnTo>
                  <a:lnTo>
                    <a:pt x="2900172" y="1204214"/>
                  </a:lnTo>
                  <a:lnTo>
                    <a:pt x="384428" y="771525"/>
                  </a:lnTo>
                  <a:lnTo>
                    <a:pt x="365378" y="882396"/>
                  </a:lnTo>
                  <a:lnTo>
                    <a:pt x="0" y="365251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020561" y="3581780"/>
              <a:ext cx="2105312" cy="517525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109971" y="3988282"/>
              <a:ext cx="3918204" cy="1752727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5373242" y="4250816"/>
              <a:ext cx="3017520" cy="975360"/>
            </a:xfrm>
            <a:custGeom>
              <a:avLst/>
              <a:gdLst/>
              <a:ahLst/>
              <a:cxnLst/>
              <a:rect l="l" t="t" r="r" b="b"/>
              <a:pathLst>
                <a:path w="3017520" h="975360">
                  <a:moveTo>
                    <a:pt x="2966212" y="0"/>
                  </a:moveTo>
                  <a:lnTo>
                    <a:pt x="420878" y="194182"/>
                  </a:lnTo>
                  <a:lnTo>
                    <a:pt x="412369" y="82041"/>
                  </a:lnTo>
                  <a:lnTo>
                    <a:pt x="0" y="562482"/>
                  </a:lnTo>
                  <a:lnTo>
                    <a:pt x="480441" y="974851"/>
                  </a:lnTo>
                  <a:lnTo>
                    <a:pt x="471932" y="862710"/>
                  </a:lnTo>
                  <a:lnTo>
                    <a:pt x="3017139" y="668527"/>
                  </a:lnTo>
                  <a:lnTo>
                    <a:pt x="2966212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5373242" y="4250816"/>
              <a:ext cx="3017520" cy="975360"/>
            </a:xfrm>
            <a:custGeom>
              <a:avLst/>
              <a:gdLst/>
              <a:ahLst/>
              <a:cxnLst/>
              <a:rect l="l" t="t" r="r" b="b"/>
              <a:pathLst>
                <a:path w="3017520" h="975360">
                  <a:moveTo>
                    <a:pt x="0" y="562482"/>
                  </a:moveTo>
                  <a:lnTo>
                    <a:pt x="412369" y="82041"/>
                  </a:lnTo>
                  <a:lnTo>
                    <a:pt x="420878" y="194182"/>
                  </a:lnTo>
                  <a:lnTo>
                    <a:pt x="2966212" y="0"/>
                  </a:lnTo>
                  <a:lnTo>
                    <a:pt x="3017139" y="668527"/>
                  </a:lnTo>
                  <a:lnTo>
                    <a:pt x="471932" y="862710"/>
                  </a:lnTo>
                  <a:lnTo>
                    <a:pt x="480441" y="974851"/>
                  </a:lnTo>
                  <a:lnTo>
                    <a:pt x="0" y="562482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048501" y="4398517"/>
              <a:ext cx="1941956" cy="543010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193791" y="5216677"/>
              <a:ext cx="3950208" cy="1641322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5457189" y="5479288"/>
              <a:ext cx="3066415" cy="1228090"/>
            </a:xfrm>
            <a:custGeom>
              <a:avLst/>
              <a:gdLst/>
              <a:ahLst/>
              <a:cxnLst/>
              <a:rect l="l" t="t" r="r" b="b"/>
              <a:pathLst>
                <a:path w="3066415" h="1228090">
                  <a:moveTo>
                    <a:pt x="2974086" y="0"/>
                  </a:moveTo>
                  <a:lnTo>
                    <a:pt x="495681" y="280530"/>
                  </a:lnTo>
                  <a:lnTo>
                    <a:pt x="480313" y="144475"/>
                  </a:lnTo>
                  <a:lnTo>
                    <a:pt x="0" y="747407"/>
                  </a:lnTo>
                  <a:lnTo>
                    <a:pt x="602869" y="1227709"/>
                  </a:lnTo>
                  <a:lnTo>
                    <a:pt x="587501" y="1091653"/>
                  </a:lnTo>
                  <a:lnTo>
                    <a:pt x="3065907" y="811072"/>
                  </a:lnTo>
                  <a:lnTo>
                    <a:pt x="2974086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5457189" y="5479288"/>
              <a:ext cx="3066415" cy="1228090"/>
            </a:xfrm>
            <a:custGeom>
              <a:avLst/>
              <a:gdLst/>
              <a:ahLst/>
              <a:cxnLst/>
              <a:rect l="l" t="t" r="r" b="b"/>
              <a:pathLst>
                <a:path w="3066415" h="1228090">
                  <a:moveTo>
                    <a:pt x="0" y="747407"/>
                  </a:moveTo>
                  <a:lnTo>
                    <a:pt x="480313" y="144475"/>
                  </a:lnTo>
                  <a:lnTo>
                    <a:pt x="495681" y="280530"/>
                  </a:lnTo>
                  <a:lnTo>
                    <a:pt x="2974086" y="0"/>
                  </a:lnTo>
                  <a:lnTo>
                    <a:pt x="3065907" y="811072"/>
                  </a:lnTo>
                  <a:lnTo>
                    <a:pt x="587501" y="1091653"/>
                  </a:lnTo>
                  <a:lnTo>
                    <a:pt x="602869" y="1227709"/>
                  </a:lnTo>
                  <a:lnTo>
                    <a:pt x="0" y="747407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012560" y="5578728"/>
              <a:ext cx="2255266" cy="896718"/>
            </a:xfrm>
            <a:prstGeom prst="rect">
              <a:avLst/>
            </a:prstGeom>
          </p:spPr>
        </p:pic>
      </p:grpSp>
      <p:sp>
        <p:nvSpPr>
          <p:cNvPr id="34" name="object 3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fld id="{81D60167-4931-47E6-BA6A-407CBD079E47}" type="slidenum">
              <a:rPr spc="-25" dirty="0"/>
              <a:t>9</a:t>
            </a:fld>
            <a:endParaRPr spc="-25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89f80511-b267-4892-be9d-6cc8d3fffe7e}" enabled="1" method="Standard" siteId="{f4c44cda-18c6-46b0-80f2-e290072444fd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</TotalTime>
  <Words>764</Words>
  <Application>Microsoft Office PowerPoint</Application>
  <PresentationFormat>On-screen Show (4:3)</PresentationFormat>
  <Paragraphs>113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Courier New</vt:lpstr>
      <vt:lpstr>Wingdings</vt:lpstr>
      <vt:lpstr>Office Theme</vt:lpstr>
      <vt:lpstr>Request Mast MCO 1700.23G_2019</vt:lpstr>
      <vt:lpstr>Request Mast Agenda</vt:lpstr>
      <vt:lpstr>The History of Mast</vt:lpstr>
      <vt:lpstr>Purpose of Mast</vt:lpstr>
      <vt:lpstr>Request Mast Policy</vt:lpstr>
      <vt:lpstr>The Chain of Command</vt:lpstr>
      <vt:lpstr>Request Mast Procedure</vt:lpstr>
      <vt:lpstr>Request Mast Procedure</vt:lpstr>
      <vt:lpstr>Request Mast Procedure</vt:lpstr>
      <vt:lpstr>Request Mast Procedure</vt:lpstr>
      <vt:lpstr>Request Mast Procedure</vt:lpstr>
      <vt:lpstr>Request Mast Procedure</vt:lpstr>
      <vt:lpstr>Assistance</vt:lpstr>
      <vt:lpstr>Questions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Yematawork Sgt Solomon</dc:creator>
  <cp:lastModifiedBy>Yematawork Sgt Solomon</cp:lastModifiedBy>
  <cp:revision>1</cp:revision>
  <dcterms:created xsi:type="dcterms:W3CDTF">2026-04-08T12:41:47Z</dcterms:created>
  <dcterms:modified xsi:type="dcterms:W3CDTF">2026-04-08T13:02:36Z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2022-05-18T00:00:00Z</vt:filetime>
  </property>
  <property fmtid="{D5CDD505-2E9C-101B-9397-08002B2CF9AE}" pid="3" name="LastSaved">
    <vt:filetime>2026-04-08T00:00:00Z</vt:filetime>
  </property>
  <property fmtid="{D5CDD505-2E9C-101B-9397-08002B2CF9AE}" pid="4" name="ClassificationContentMarkingFooterLocations">
    <vt:lpwstr>Office Theme:8</vt:lpwstr>
  </property>
  <property fmtid="{D5CDD505-2E9C-101B-9397-08002B2CF9AE}" pid="5" name="ClassificationContentMarkingFooterText">
    <vt:lpwstr>DISTRIBUTION: DoW COMMUNITY ONLY</vt:lpwstr>
  </property>
</Properties>
</file>